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8"/>
  </p:notesMasterIdLst>
  <p:sldIdLst>
    <p:sldId id="257" r:id="rId2"/>
    <p:sldId id="303" r:id="rId3"/>
    <p:sldId id="5283" r:id="rId4"/>
    <p:sldId id="338" r:id="rId5"/>
    <p:sldId id="341" r:id="rId6"/>
    <p:sldId id="343" r:id="rId7"/>
    <p:sldId id="339" r:id="rId8"/>
    <p:sldId id="345" r:id="rId9"/>
    <p:sldId id="349" r:id="rId10"/>
    <p:sldId id="340" r:id="rId11"/>
    <p:sldId id="346" r:id="rId12"/>
    <p:sldId id="350" r:id="rId13"/>
    <p:sldId id="5284" r:id="rId14"/>
    <p:sldId id="5252" r:id="rId15"/>
    <p:sldId id="5230" r:id="rId16"/>
    <p:sldId id="5231" r:id="rId17"/>
    <p:sldId id="5238" r:id="rId18"/>
    <p:sldId id="5249" r:id="rId19"/>
    <p:sldId id="5286" r:id="rId20"/>
    <p:sldId id="5287" r:id="rId21"/>
    <p:sldId id="5288" r:id="rId22"/>
    <p:sldId id="5254" r:id="rId23"/>
    <p:sldId id="5255" r:id="rId24"/>
    <p:sldId id="5256" r:id="rId25"/>
    <p:sldId id="5257" r:id="rId26"/>
    <p:sldId id="5233" r:id="rId27"/>
    <p:sldId id="5239" r:id="rId28"/>
    <p:sldId id="5243" r:id="rId29"/>
    <p:sldId id="5241" r:id="rId30"/>
    <p:sldId id="5242" r:id="rId31"/>
    <p:sldId id="5244" r:id="rId32"/>
    <p:sldId id="5248" r:id="rId33"/>
    <p:sldId id="5236" r:id="rId34"/>
    <p:sldId id="5237" r:id="rId35"/>
    <p:sldId id="5245" r:id="rId36"/>
    <p:sldId id="5235" r:id="rId37"/>
    <p:sldId id="306" r:id="rId38"/>
    <p:sldId id="351" r:id="rId39"/>
    <p:sldId id="5251" r:id="rId40"/>
    <p:sldId id="5285" r:id="rId41"/>
    <p:sldId id="270" r:id="rId42"/>
    <p:sldId id="271" r:id="rId43"/>
    <p:sldId id="1053" r:id="rId44"/>
    <p:sldId id="5279" r:id="rId45"/>
    <p:sldId id="1054" r:id="rId46"/>
    <p:sldId id="5280" r:id="rId47"/>
    <p:sldId id="1055" r:id="rId48"/>
    <p:sldId id="281" r:id="rId49"/>
    <p:sldId id="5281" r:id="rId50"/>
    <p:sldId id="1060" r:id="rId51"/>
    <p:sldId id="1056" r:id="rId52"/>
    <p:sldId id="5282" r:id="rId53"/>
    <p:sldId id="1057" r:id="rId54"/>
    <p:sldId id="5273" r:id="rId55"/>
    <p:sldId id="5265" r:id="rId56"/>
    <p:sldId id="526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83734-112F-3249-95A5-F5EDDA48B0B3}" type="datetimeFigureOut">
              <a:t>8/27/24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37C69-9522-5247-9E8D-CDE434E8297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56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Japan bombing Pearl Harbor in 1941</a:t>
            </a:r>
          </a:p>
          <a:p>
            <a:endParaRPr lang="en-US"/>
          </a:p>
          <a:p>
            <a:r>
              <a:rPr lang="en-US"/>
              <a:t>German invasion of Russia in 1941</a:t>
            </a:r>
          </a:p>
          <a:p>
            <a:endParaRPr lang="en-US"/>
          </a:p>
          <a:p>
            <a:r>
              <a:rPr lang="en-US"/>
              <a:t>Outbreak of hostilities between the US and Korea in 1950</a:t>
            </a:r>
          </a:p>
          <a:p>
            <a:endParaRPr lang="en-US"/>
          </a:p>
          <a:p>
            <a:r>
              <a:rPr lang="en-US"/>
              <a:t>Iranian attack on Kuwait in 1990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3106A3-55C2-B440-B693-DB5B0C115E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110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AB3A-29A6-DFEE-BD98-EF39BFFC1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1"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5CF12-38FC-E9AF-C7A1-340018315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60FCD-458D-4E43-4383-761668C08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8/22/24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2C482-3E9F-C58A-8385-3FD09239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3B55F-4685-78A8-3C5E-C85E35D88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4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267E-81CC-F7F8-9DBA-AB2394D3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FFE4B-D240-94D3-5140-66C4985B7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0411-E2C1-AC06-E40A-B13FA9AC3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8/22/24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1386E-7A89-2DFF-6177-D4FD5A8E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93D28-63D2-BB70-16DF-1DD1DE52B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5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D3DC68-7388-25FF-0F7C-C72D7F34B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38907-869C-1080-2002-FB051E83A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757DF-7A85-348C-5F94-CD8677C61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8/22/24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8683E-816F-6E1A-A80F-81574D63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CBC1B-47DC-B7D3-7968-C87D6C7F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69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24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524001"/>
            <a:ext cx="10972800" cy="460216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http://ontologist.com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1CC99-896E-46B2-9B2B-ED07EA2F8C3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081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403" y="685800"/>
            <a:ext cx="10761397" cy="9144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711200" y="1752602"/>
            <a:ext cx="5283200" cy="441959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6197602" y="1752600"/>
            <a:ext cx="5283199" cy="44196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GB"/>
              <a:t>Slide </a:t>
            </a:r>
            <a:fld id="{E44EE0AE-258D-448E-BE6F-A5950D95057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PwCFirm"/>
          <p:cNvSpPr txBox="1"/>
          <p:nvPr userDrawn="1"/>
        </p:nvSpPr>
        <p:spPr>
          <a:xfrm>
            <a:off x="711200" y="6477001"/>
            <a:ext cx="3454400" cy="15240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indent="-27432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GB" sz="1000" b="0" i="0" u="none" baseline="0" dirty="0" err="1"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0855923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0E112-A927-1C8B-4937-ED78DFF1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591FF-0BA0-BCAC-2C51-C55A2A293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C3C4-2370-B734-AFA3-F1F96925E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8/22/24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3588F-BFE8-14DC-7927-C6078500A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CD1F8-C396-DE68-E171-06B5B9E9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51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ED80-6B29-BF97-5E24-90120002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BC69B-2519-C00A-7ED6-4B3D850CE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8F03B-6149-6334-C0CD-343AB4C3B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8/22/24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93516-BB31-DA4D-AB6F-BFB01C12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D5CDE-B307-21F2-867C-DC4DF8C4E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3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79E6A-17B8-778C-FF75-E619928E4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12D5B-44EE-EA69-D35D-B626A46A3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98F79-219E-C8B9-56F1-2A85BCDD2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C47F3-7FED-DB77-E9F1-E29624879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8/22/24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F1799-6EFC-203F-E1CB-253CAC90D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1442B-11ED-F7AA-01B8-2C3F0A493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33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7C431-DE4B-789D-E456-86E843FE9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58DA6-172B-3E50-92E9-D56DE9F2F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6F6EC-1FD3-07D2-3AD8-FA4B913BE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3ABFD-6F34-181F-BECB-84D0612FAF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9D10FC-BD05-41C3-DE2E-969CC433D3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8D0D49-9A1B-0478-BDC8-4764F5078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8/22/24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EB4F06-A0FC-EA87-1CE2-78BCB70A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07FF98-CB54-9036-8EDA-027CE6AB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96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E020-6054-97A7-8621-F2F73D57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2E7FC6-2721-FF5D-3412-027453A5A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8/22/24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F4897-9117-CB63-FB09-E27C92E12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C934C-583B-7272-2491-DC5C1220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35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54F60B-7360-BF46-C12F-8CE68A33A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8/22/24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71875E-A79C-81C5-3749-C58115613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3141A-05A2-C746-C8A1-60A7D25FC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58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485E-2EB8-7700-F135-DE0C224C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F6BE-5394-C1FF-B7DF-1C5BC169B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8E153-E882-7D01-90F1-2257067BF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0155E-1AA0-B9FA-DEB7-16EF2879D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8/22/24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3C570-79B3-D611-073E-63E112C68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A60DF-032C-BDFB-61B8-E8DCB6CE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9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CE054-39B5-8E60-05E0-5D51DD343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3B5C4-9277-7D93-1F3F-7CD55984B4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F05DD-F49D-E262-2EB1-63C906579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009B9-45C5-A0F0-43C5-44F18ED77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8/22/24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05333-E740-591E-B01A-4D03B6A77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EF06A-7E9A-CA09-69B4-8E1E9943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70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2A8B3-8D2F-D70B-E6B7-CBB4FE8D7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A30CC-EDFC-54F0-0044-07664F718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E6445-277D-3BA2-7EE7-E38C71E92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3503AD-24D2-F04B-A5C1-AA31754D0B29}" type="datetimeFigureOut">
              <a:t>8/22/24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3E237-4CE6-4C50-3DAB-27E3859C25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ABBC7-97EE-5DB4-8DC8-23B77B649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5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02684527.2022.2113679?src=recsys" TargetMode="External"/><Relationship Id="rId2" Type="http://schemas.openxmlformats.org/officeDocument/2006/relationships/hyperlink" Target="https://www.tandfonline.com/doi/epdf/10.1080/02684527.2022.2076329?needAccess=tru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7215-9282-F567-A9FB-E7C988B39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214" y="1600200"/>
            <a:ext cx="10920248" cy="2387600"/>
          </a:xfrm>
        </p:spPr>
        <p:txBody>
          <a:bodyPr>
            <a:normAutofit/>
          </a:bodyPr>
          <a:lstStyle/>
          <a:p>
            <a:r>
              <a:rPr lang="en-US"/>
              <a:t>Foundations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0C18C-1A34-49F2-2BFF-9440AB321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3117"/>
            <a:ext cx="9144000" cy="2307135"/>
          </a:xfrm>
        </p:spPr>
        <p:txBody>
          <a:bodyPr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John Beverley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Assistant Professor</a:t>
            </a:r>
            <a:r>
              <a:rPr lang="en-US"/>
              <a:t>, </a:t>
            </a:r>
            <a:r>
              <a:rPr lang="en-US" i="1"/>
              <a:t>University at Buffalo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Co-Director, National Center for Ontological Research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Affiliate Faculty</a:t>
            </a:r>
            <a:r>
              <a:rPr lang="en-US"/>
              <a:t>, </a:t>
            </a:r>
            <a:r>
              <a:rPr lang="en-US" i="1"/>
              <a:t>Institute of Artificial Intelligence and Data Science</a:t>
            </a:r>
          </a:p>
          <a:p>
            <a:endParaRPr lang="en-US"/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26AE0EC-43D8-E0B0-B868-F77B95F07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304194"/>
            <a:ext cx="1638301" cy="1419861"/>
          </a:xfrm>
          <a:prstGeom prst="rect">
            <a:avLst/>
          </a:prstGeom>
        </p:spPr>
      </p:pic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A3588D7A-F6A1-D812-6978-15278CDC8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059" y="185635"/>
            <a:ext cx="1436842" cy="14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89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0E48-7302-C959-69D3-502CA407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9/11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D9032-1309-6FF8-4A04-38658DE23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1010"/>
          </a:xfrm>
        </p:spPr>
        <p:txBody>
          <a:bodyPr>
            <a:normAutofit/>
          </a:bodyPr>
          <a:lstStyle/>
          <a:p>
            <a:r>
              <a:rPr lang="en-US"/>
              <a:t>2001, four U.S. commercial airplanes </a:t>
            </a:r>
            <a:br>
              <a:rPr lang="en-US"/>
            </a:br>
            <a:r>
              <a:rPr lang="en-US"/>
              <a:t>were hijacked by members of Al-Queda </a:t>
            </a:r>
            <a:br>
              <a:rPr lang="en-US"/>
            </a:br>
            <a:r>
              <a:rPr lang="en-US"/>
              <a:t>intending to crash them into the </a:t>
            </a:r>
            <a:br>
              <a:rPr lang="en-US"/>
            </a:br>
            <a:r>
              <a:rPr lang="en-US"/>
              <a:t>Twin Towers, the Pentagon, and </a:t>
            </a:r>
            <a:br>
              <a:rPr lang="en-US"/>
            </a:br>
            <a:r>
              <a:rPr lang="en-US"/>
              <a:t>Washington D.C. </a:t>
            </a:r>
          </a:p>
          <a:p>
            <a:endParaRPr lang="en-US"/>
          </a:p>
          <a:p>
            <a:r>
              <a:rPr lang="en-US"/>
              <a:t>All were successful with the exception </a:t>
            </a:r>
            <a:br>
              <a:rPr lang="en-US"/>
            </a:br>
            <a:r>
              <a:rPr lang="en-US"/>
              <a:t>of the planned crash in D.C.</a:t>
            </a:r>
          </a:p>
          <a:p>
            <a:endParaRPr lang="en-US"/>
          </a:p>
          <a:p>
            <a:r>
              <a:rPr lang="en-US"/>
              <a:t>The Twin Towers collapsed; nearly </a:t>
            </a:r>
            <a:br>
              <a:rPr lang="en-US"/>
            </a:br>
            <a:r>
              <a:rPr lang="en-US"/>
              <a:t>3,000 people were killed in the attacks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A two towers with black smoke&#10;&#10;Description automatically generated">
            <a:extLst>
              <a:ext uri="{FF2B5EF4-FFF2-40B4-BE49-F238E27FC236}">
                <a16:creationId xmlns:a16="http://schemas.microsoft.com/office/drawing/2014/main" id="{60BC3167-3EDA-FDDA-1DBA-742FF9FF8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73" t="5646" r="6979" b="12563"/>
          <a:stretch/>
        </p:blipFill>
        <p:spPr>
          <a:xfrm>
            <a:off x="6851992" y="1690688"/>
            <a:ext cx="5205538" cy="478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1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B8B7B-F3C9-7BA7-9F0B-9420C186B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137E9-9772-339A-273F-F30B688B0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9/11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B565E-90D3-1F25-E1FE-8F7D3E353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1693"/>
          </a:xfrm>
        </p:spPr>
        <p:txBody>
          <a:bodyPr>
            <a:normAutofit lnSpcReduction="10000"/>
          </a:bodyPr>
          <a:lstStyle/>
          <a:p>
            <a:r>
              <a:rPr lang="en-US"/>
              <a:t>Resulting investigations revealed </a:t>
            </a:r>
            <a:br>
              <a:rPr lang="en-US"/>
            </a:br>
            <a:r>
              <a:rPr lang="en-US"/>
              <a:t>U.S. intelligence agencies knew </a:t>
            </a:r>
            <a:br>
              <a:rPr lang="en-US"/>
            </a:br>
            <a:r>
              <a:rPr lang="en-US"/>
              <a:t>Al-Queda was mobilizing, but </a:t>
            </a:r>
            <a:br>
              <a:rPr lang="en-US"/>
            </a:br>
            <a:r>
              <a:rPr lang="en-US"/>
              <a:t>information was not shared </a:t>
            </a:r>
            <a:br>
              <a:rPr lang="en-US"/>
            </a:br>
            <a:r>
              <a:rPr lang="en-US"/>
              <a:t>freely across agencies</a:t>
            </a:r>
          </a:p>
          <a:p>
            <a:endParaRPr lang="en-US"/>
          </a:p>
          <a:p>
            <a:r>
              <a:rPr lang="en-US"/>
              <a:t>At the time the NSA considered </a:t>
            </a:r>
            <a:br>
              <a:rPr lang="en-US"/>
            </a:br>
            <a:r>
              <a:rPr lang="en-US"/>
              <a:t>itself an intelligence curator; if an </a:t>
            </a:r>
            <a:br>
              <a:rPr lang="en-US"/>
            </a:br>
            <a:r>
              <a:rPr lang="en-US"/>
              <a:t>agency asked whether Al-Queda </a:t>
            </a:r>
            <a:br>
              <a:rPr lang="en-US"/>
            </a:br>
            <a:r>
              <a:rPr lang="en-US"/>
              <a:t>was mobilizing, they’d confirm</a:t>
            </a:r>
          </a:p>
          <a:p>
            <a:endParaRPr lang="en-US"/>
          </a:p>
          <a:p>
            <a:r>
              <a:rPr lang="en-US"/>
              <a:t>Few people knew to ask...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7" name="Picture 6" descr="A person standing at a podium&#10;&#10;Description automatically generated">
            <a:extLst>
              <a:ext uri="{FF2B5EF4-FFF2-40B4-BE49-F238E27FC236}">
                <a16:creationId xmlns:a16="http://schemas.microsoft.com/office/drawing/2014/main" id="{A53F2BEF-3AC8-965E-91B3-D946FF259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043" y="1825624"/>
            <a:ext cx="6096489" cy="417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66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A85AE-449F-0708-99A2-7CFAFAE02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47BA9-69D1-2463-521B-A94803D13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Double-Edged Sword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E0978-27DD-C343-30A0-60A281335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9622"/>
          </a:xfrm>
        </p:spPr>
        <p:txBody>
          <a:bodyPr>
            <a:normAutofit/>
          </a:bodyPr>
          <a:lstStyle/>
          <a:p>
            <a:r>
              <a:rPr lang="en-US"/>
              <a:t>The 9/11 attacks were magnified by </a:t>
            </a:r>
            <a:br>
              <a:rPr lang="en-US"/>
            </a:br>
            <a:r>
              <a:rPr lang="en-US" b="1">
                <a:solidFill>
                  <a:srgbClr val="FF0000"/>
                </a:solidFill>
              </a:rPr>
              <a:t>failures</a:t>
            </a:r>
            <a:r>
              <a:rPr lang="en-US"/>
              <a:t> of intelligence sharing </a:t>
            </a:r>
            <a:br>
              <a:rPr lang="en-US"/>
            </a:br>
            <a:r>
              <a:rPr lang="en-US"/>
              <a:t>across U.S. government agencies</a:t>
            </a:r>
          </a:p>
          <a:p>
            <a:endParaRPr lang="en-US"/>
          </a:p>
          <a:p>
            <a:r>
              <a:rPr lang="en-US"/>
              <a:t>The U.S. government established the </a:t>
            </a:r>
            <a:br>
              <a:rPr lang="en-US"/>
            </a:br>
            <a:r>
              <a:rPr lang="en-US"/>
              <a:t>Patriot Act to ensure such failures </a:t>
            </a:r>
            <a:br>
              <a:rPr lang="en-US"/>
            </a:br>
            <a:r>
              <a:rPr lang="en-US"/>
              <a:t>did not happen again </a:t>
            </a:r>
          </a:p>
          <a:p>
            <a:endParaRPr lang="en-US"/>
          </a:p>
          <a:p>
            <a:r>
              <a:rPr lang="en-US"/>
              <a:t>Expanding surveillance capabilities </a:t>
            </a:r>
            <a:br>
              <a:rPr lang="en-US"/>
            </a:br>
            <a:r>
              <a:rPr lang="en-US"/>
              <a:t>of law enforcement and easing </a:t>
            </a:r>
            <a:br>
              <a:rPr lang="en-US"/>
            </a:br>
            <a:r>
              <a:rPr lang="en-US"/>
              <a:t>information flow between agencies</a:t>
            </a:r>
          </a:p>
        </p:txBody>
      </p:sp>
      <p:pic>
        <p:nvPicPr>
          <p:cNvPr id="5" name="Picture 4" descr="A logo of a transportation security administration&#10;&#10;Description automatically generated">
            <a:extLst>
              <a:ext uri="{FF2B5EF4-FFF2-40B4-BE49-F238E27FC236}">
                <a16:creationId xmlns:a16="http://schemas.microsoft.com/office/drawing/2014/main" id="{9D48116F-3B0F-248D-05B5-A2C5559F9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141226"/>
            <a:ext cx="5531969" cy="538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51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9334D-A1AC-3B1E-33EF-23C8C5E0D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2A457-5EEB-608C-C447-46C18D474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F34DC-19F1-9713-83B3-B0455ED88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Intelligence Successes and Failures</a:t>
            </a:r>
          </a:p>
          <a:p>
            <a:endParaRPr lang="en-US"/>
          </a:p>
          <a:p>
            <a:r>
              <a:rPr lang="en-US">
                <a:solidFill>
                  <a:srgbClr val="FF0000"/>
                </a:solidFill>
              </a:rPr>
              <a:t>Characterizing Intelligence</a:t>
            </a:r>
          </a:p>
          <a:p>
            <a:endParaRPr lang="en-US"/>
          </a:p>
          <a:p>
            <a:r>
              <a:rPr lang="en-US"/>
              <a:t>Design Patterns 101</a:t>
            </a:r>
          </a:p>
        </p:txBody>
      </p:sp>
    </p:spTree>
    <p:extLst>
      <p:ext uri="{BB962C8B-B14F-4D97-AF65-F5344CB8AC3E}">
        <p14:creationId xmlns:p14="http://schemas.microsoft.com/office/powerpoint/2010/main" val="1834516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F5F14-0E84-FA83-9C32-3A9FB01AF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A0271-F502-22C9-07D4-3E51C3604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“Intelligence” in Natural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D2C2F-18FD-2356-61E8-1B1038556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1746"/>
          </a:xfrm>
        </p:spPr>
        <p:txBody>
          <a:bodyPr>
            <a:normAutofit/>
          </a:bodyPr>
          <a:lstStyle/>
          <a:p>
            <a:r>
              <a:rPr lang="en-US"/>
              <a:t>“Intelligence” is spoken of in many ways</a:t>
            </a:r>
          </a:p>
          <a:p>
            <a:endParaRPr lang="en-US"/>
          </a:p>
          <a:p>
            <a:r>
              <a:rPr lang="en-US" b="1">
                <a:solidFill>
                  <a:schemeClr val="accent6"/>
                </a:solidFill>
              </a:rPr>
              <a:t>Entities</a:t>
            </a:r>
            <a:r>
              <a:rPr lang="en-US"/>
              <a:t> can be considered intelligent, e.g. Einstein, Aristotle, Fido the dog, Hal the computer</a:t>
            </a:r>
          </a:p>
          <a:p>
            <a:endParaRPr lang="en-US"/>
          </a:p>
          <a:p>
            <a:r>
              <a:rPr lang="en-US" b="1">
                <a:solidFill>
                  <a:schemeClr val="accent6"/>
                </a:solidFill>
              </a:rPr>
              <a:t>Or exhibit intelligence</a:t>
            </a:r>
            <a:r>
              <a:rPr lang="en-US"/>
              <a:t>, e.g. performing well on an exam, read a defense, offer a quick quip </a:t>
            </a:r>
          </a:p>
          <a:p>
            <a:endParaRPr lang="en-US"/>
          </a:p>
          <a:p>
            <a:r>
              <a:rPr lang="en-US" b="1">
                <a:solidFill>
                  <a:schemeClr val="accent6"/>
                </a:solidFill>
              </a:rPr>
              <a:t>Activities</a:t>
            </a:r>
            <a:r>
              <a:rPr lang="en-US"/>
              <a:t> can be considered intelligent as well, e.g. chess strategy, Hannibal’s encirclement strategy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71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F32EA-2EE8-E4BA-326F-3A79BFB67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1D1D2-6289-E70B-23AD-5A9BD3D78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“Intelligence” for our Purposes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A4D16-E72C-43D1-8DAE-2A045643A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1746"/>
          </a:xfrm>
        </p:spPr>
        <p:txBody>
          <a:bodyPr>
            <a:normAutofit/>
          </a:bodyPr>
          <a:lstStyle/>
          <a:p>
            <a:r>
              <a:rPr lang="en-US"/>
              <a:t>Even putting aside these uses of “intellig</a:t>
            </a:r>
            <a:r>
              <a:rPr lang="en-US" b="1">
                <a:solidFill>
                  <a:srgbClr val="FF0000"/>
                </a:solidFill>
              </a:rPr>
              <a:t>ent</a:t>
            </a:r>
            <a:r>
              <a:rPr lang="en-US"/>
              <a:t>” and “intelligence”, the sense of “intelligence” within our scope is </a:t>
            </a:r>
            <a:r>
              <a:rPr lang="en-US" b="1">
                <a:solidFill>
                  <a:schemeClr val="accent6"/>
                </a:solidFill>
              </a:rPr>
              <a:t>also</a:t>
            </a:r>
            <a:r>
              <a:rPr lang="en-US"/>
              <a:t> spoken of in many ways...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Traditionally, such </a:t>
            </a:r>
            <a:r>
              <a:rPr lang="en-US" b="1">
                <a:solidFill>
                  <a:schemeClr val="accent6"/>
                </a:solidFill>
              </a:rPr>
              <a:t>intelligence</a:t>
            </a:r>
            <a:r>
              <a:rPr lang="en-US"/>
              <a:t> has been viewed – roughly – as a strategic process to guide decision-making and avoid surprises</a:t>
            </a:r>
          </a:p>
          <a:p>
            <a:endParaRPr lang="en-US"/>
          </a:p>
          <a:p>
            <a:r>
              <a:rPr lang="en-US"/>
              <a:t>Open-sourcing, issues arising from big data, and the emerging transnational nature of intelligence agencies motivated the </a:t>
            </a:r>
            <a:r>
              <a:rPr lang="en-US" b="1">
                <a:solidFill>
                  <a:srgbClr val="FF0000"/>
                </a:solidFill>
              </a:rPr>
              <a:t>need for more precision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35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87D35-F522-F6D3-85AE-419B3F05C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Characterizations of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10EE7-581C-09FE-87A0-DEBDA9A34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11376" cy="4420431"/>
          </a:xfrm>
        </p:spPr>
        <p:txBody>
          <a:bodyPr>
            <a:normAutofit lnSpcReduction="10000"/>
          </a:bodyPr>
          <a:lstStyle/>
          <a:p>
            <a:r>
              <a:rPr lang="en-US"/>
              <a:t>Form or power, not unlike military power or economic power (Herman, 1996) </a:t>
            </a:r>
          </a:p>
          <a:p>
            <a:endParaRPr lang="en-US"/>
          </a:p>
          <a:p>
            <a:r>
              <a:rPr lang="en-US"/>
              <a:t>Information that allows policymakers or operational commanders, to make more effective decisions (Warner, 2002) 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Either a process through which intelligence is requested by superiors, then collected, analysed, and fed to the consumers, or a product distributed through multilevel secure electronic databases, or institutions, e.g. intelligence services (Lowenthal, 2019)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97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FA08A-F346-39F3-61BE-DB5ACC538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C3AED-9379-7A9B-C0CF-972062B8E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Characterizations of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E50D3-3C52-F798-4CBC-09BE384FF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11376" cy="4420431"/>
          </a:xfrm>
        </p:spPr>
        <p:txBody>
          <a:bodyPr>
            <a:normAutofit lnSpcReduction="10000"/>
          </a:bodyPr>
          <a:lstStyle/>
          <a:p>
            <a:r>
              <a:rPr lang="en-US"/>
              <a:t>Form or power, not unlike military power or economic power (Herman, 1996) </a:t>
            </a:r>
          </a:p>
          <a:p>
            <a:endParaRPr lang="en-US"/>
          </a:p>
          <a:p>
            <a:r>
              <a:rPr lang="en-US"/>
              <a:t>Information that allows policymakers or operational commanders, to make more effective decisions (Warner, 2002) 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Either a process through which intelligence is requested by superiors, then collected, analysed, and fed to the consumers, or a product distributed through multilevel secure electronic databases, or institutions, e.g. intelligence services (Lowenthal, 2019)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F579F-3A3F-3751-EEA3-2C38A3B08E7D}"/>
              </a:ext>
            </a:extLst>
          </p:cNvPr>
          <p:cNvSpPr txBox="1"/>
          <p:nvPr/>
        </p:nvSpPr>
        <p:spPr>
          <a:xfrm>
            <a:off x="2923293" y="2527884"/>
            <a:ext cx="6345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Underspecified, what differentiates it from other powers?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DC94A-74C6-9F3C-7E10-5D49F2FC75A0}"/>
              </a:ext>
            </a:extLst>
          </p:cNvPr>
          <p:cNvSpPr txBox="1"/>
          <p:nvPr/>
        </p:nvSpPr>
        <p:spPr>
          <a:xfrm>
            <a:off x="1738290" y="3930007"/>
            <a:ext cx="8911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Knowledge of the location of a coffee maker facilitates more effective decisions...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F4187-0406-C44E-45FC-BCB3D80042F8}"/>
              </a:ext>
            </a:extLst>
          </p:cNvPr>
          <p:cNvSpPr txBox="1"/>
          <p:nvPr/>
        </p:nvSpPr>
        <p:spPr>
          <a:xfrm>
            <a:off x="1508837" y="5892112"/>
            <a:ext cx="9370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Can’t one have intelligence not requested by superiors or distributed in databases? Are 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institutions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really understood to be “intelligence”</a:t>
            </a:r>
          </a:p>
        </p:txBody>
      </p:sp>
    </p:spTree>
    <p:extLst>
      <p:ext uri="{BB962C8B-B14F-4D97-AF65-F5344CB8AC3E}">
        <p14:creationId xmlns:p14="http://schemas.microsoft.com/office/powerpoint/2010/main" val="3347542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624C-771C-1A94-71D8-6E6CEAFA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 Construction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06AEC-7993-4164-C7F1-1EB978D37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are aiming towards a precise definition of “intelligence” that is narrow enough to exclude many natural language uses, but broad enough to serve as a common starting point for more specific definitions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EF6A401-07B2-092D-8C9B-D9BEE5C1507A}"/>
              </a:ext>
            </a:extLst>
          </p:cNvPr>
          <p:cNvSpPr/>
          <p:nvPr/>
        </p:nvSpPr>
        <p:spPr>
          <a:xfrm>
            <a:off x="469900" y="3187699"/>
            <a:ext cx="10883900" cy="3543301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1" u="none" strike="noStrike" kern="1200" cap="none" spc="0" normalizeH="0" baseline="0" noProof="0">
              <a:ln>
                <a:noFill/>
              </a:ln>
              <a:solidFill>
                <a:srgbClr val="E8E8E8">
                  <a:lumMod val="50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B3D0D1-949E-D551-321B-5B99DBB8F423}"/>
              </a:ext>
            </a:extLst>
          </p:cNvPr>
          <p:cNvSpPr txBox="1"/>
          <p:nvPr/>
        </p:nvSpPr>
        <p:spPr>
          <a:xfrm>
            <a:off x="1005796" y="4636181"/>
            <a:ext cx="2174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“Intelligence” 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natural language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28A751-3253-F83E-73EB-F03B2936D9D3}"/>
              </a:ext>
            </a:extLst>
          </p:cNvPr>
          <p:cNvSpPr/>
          <p:nvPr/>
        </p:nvSpPr>
        <p:spPr>
          <a:xfrm>
            <a:off x="3380557" y="3386930"/>
            <a:ext cx="6995343" cy="3144837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8DF105-C876-8D91-E701-5B351A7B7002}"/>
              </a:ext>
            </a:extLst>
          </p:cNvPr>
          <p:cNvSpPr txBox="1"/>
          <p:nvPr/>
        </p:nvSpPr>
        <p:spPr>
          <a:xfrm>
            <a:off x="5988022" y="3564629"/>
            <a:ext cx="211981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Intelligence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25D4969-2F78-F3A0-858C-51DCADACB60D}"/>
              </a:ext>
            </a:extLst>
          </p:cNvPr>
          <p:cNvSpPr/>
          <p:nvPr/>
        </p:nvSpPr>
        <p:spPr>
          <a:xfrm>
            <a:off x="6654273" y="4265547"/>
            <a:ext cx="2907121" cy="1643636"/>
          </a:xfrm>
          <a:prstGeom prst="ellipse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D7E83A-9125-CAA6-8386-73A241944BA0}"/>
              </a:ext>
            </a:extLst>
          </p:cNvPr>
          <p:cNvSpPr/>
          <p:nvPr/>
        </p:nvSpPr>
        <p:spPr>
          <a:xfrm>
            <a:off x="4552361" y="4265547"/>
            <a:ext cx="2907121" cy="1643636"/>
          </a:xfrm>
          <a:prstGeom prst="ellipse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9FB0C9-C022-4B8A-400D-6A5F6C329427}"/>
              </a:ext>
            </a:extLst>
          </p:cNvPr>
          <p:cNvSpPr txBox="1"/>
          <p:nvPr/>
        </p:nvSpPr>
        <p:spPr>
          <a:xfrm>
            <a:off x="5123321" y="4959347"/>
            <a:ext cx="1426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Military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Intelligence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D171ED-880F-5B02-9F3C-D3D9E7763687}"/>
              </a:ext>
            </a:extLst>
          </p:cNvPr>
          <p:cNvSpPr txBox="1"/>
          <p:nvPr/>
        </p:nvSpPr>
        <p:spPr>
          <a:xfrm>
            <a:off x="7507020" y="4959347"/>
            <a:ext cx="1426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Criminal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Intelligence</a:t>
            </a:r>
          </a:p>
        </p:txBody>
      </p:sp>
    </p:spTree>
    <p:extLst>
      <p:ext uri="{BB962C8B-B14F-4D97-AF65-F5344CB8AC3E}">
        <p14:creationId xmlns:p14="http://schemas.microsoft.com/office/powerpoint/2010/main" val="415721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A4551-A156-20EB-6E68-31AB0886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3BBD1-EA15-53A4-0249-2508C520C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 Construction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B3652-A237-0E0B-7E76-CE15D1F70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are aiming towards a precise definition of “intelligence” that is narrow enough to exclude many natural language uses, but broad enough to serve as a common starting point for more specific definitions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C29702D-E541-7F40-4D05-77ACCCCE0AC7}"/>
              </a:ext>
            </a:extLst>
          </p:cNvPr>
          <p:cNvSpPr/>
          <p:nvPr/>
        </p:nvSpPr>
        <p:spPr>
          <a:xfrm>
            <a:off x="469900" y="3187699"/>
            <a:ext cx="10883900" cy="3543301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1" u="none" strike="noStrike" kern="1200" cap="none" spc="0" normalizeH="0" baseline="0" noProof="0">
              <a:ln>
                <a:noFill/>
              </a:ln>
              <a:solidFill>
                <a:srgbClr val="E8E8E8">
                  <a:lumMod val="50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08677F-14B5-C0C6-D29F-E1C05FF201AD}"/>
              </a:ext>
            </a:extLst>
          </p:cNvPr>
          <p:cNvSpPr txBox="1"/>
          <p:nvPr/>
        </p:nvSpPr>
        <p:spPr>
          <a:xfrm>
            <a:off x="1005796" y="4636181"/>
            <a:ext cx="2174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“Intelligence” 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natural language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EE2A9B-7E5A-5049-6188-967F102E0A94}"/>
              </a:ext>
            </a:extLst>
          </p:cNvPr>
          <p:cNvSpPr/>
          <p:nvPr/>
        </p:nvSpPr>
        <p:spPr>
          <a:xfrm>
            <a:off x="3380557" y="3386930"/>
            <a:ext cx="6995343" cy="3144837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BF7124-9534-9ED8-DD0C-6BF315B156AB}"/>
              </a:ext>
            </a:extLst>
          </p:cNvPr>
          <p:cNvSpPr txBox="1"/>
          <p:nvPr/>
        </p:nvSpPr>
        <p:spPr>
          <a:xfrm>
            <a:off x="5988022" y="3564629"/>
            <a:ext cx="211981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Intelligence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CB1CB3-7947-6417-B72A-E5D639FE8173}"/>
              </a:ext>
            </a:extLst>
          </p:cNvPr>
          <p:cNvSpPr/>
          <p:nvPr/>
        </p:nvSpPr>
        <p:spPr>
          <a:xfrm>
            <a:off x="6654273" y="4265547"/>
            <a:ext cx="2907121" cy="1643636"/>
          </a:xfrm>
          <a:prstGeom prst="ellipse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E409FB3-10D9-279C-A53E-7A6DED0C1B40}"/>
              </a:ext>
            </a:extLst>
          </p:cNvPr>
          <p:cNvSpPr/>
          <p:nvPr/>
        </p:nvSpPr>
        <p:spPr>
          <a:xfrm>
            <a:off x="4552361" y="4265547"/>
            <a:ext cx="2907121" cy="1643636"/>
          </a:xfrm>
          <a:prstGeom prst="ellipse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532CCA-D0CD-BFFD-CD6D-747D3A0E5540}"/>
              </a:ext>
            </a:extLst>
          </p:cNvPr>
          <p:cNvSpPr txBox="1"/>
          <p:nvPr/>
        </p:nvSpPr>
        <p:spPr>
          <a:xfrm>
            <a:off x="5123321" y="4959347"/>
            <a:ext cx="1426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Military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Intelligence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EF3F65-7F8A-7D22-28AE-966B8164A7D2}"/>
              </a:ext>
            </a:extLst>
          </p:cNvPr>
          <p:cNvSpPr txBox="1"/>
          <p:nvPr/>
        </p:nvSpPr>
        <p:spPr>
          <a:xfrm>
            <a:off x="7507020" y="4959347"/>
            <a:ext cx="1426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Criminal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Intelligence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9FD1DF-C010-36C9-5CB6-D24C18A8F855}"/>
              </a:ext>
            </a:extLst>
          </p:cNvPr>
          <p:cNvCxnSpPr>
            <a:cxnSpLocks/>
          </p:cNvCxnSpPr>
          <p:nvPr/>
        </p:nvCxnSpPr>
        <p:spPr>
          <a:xfrm>
            <a:off x="8422640" y="2265680"/>
            <a:ext cx="0" cy="16459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842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77F67-9089-F8DE-9484-54BDBAFD3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5A4D8-3438-0F90-C3E2-CF4B5B7BE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Intelligence Successes and Failures</a:t>
            </a:r>
          </a:p>
          <a:p>
            <a:endParaRPr lang="en-US"/>
          </a:p>
          <a:p>
            <a:r>
              <a:rPr lang="en-US"/>
              <a:t>Characterizing Intelligence</a:t>
            </a:r>
          </a:p>
          <a:p>
            <a:endParaRPr lang="en-US"/>
          </a:p>
          <a:p>
            <a:r>
              <a:rPr lang="en-US"/>
              <a:t>Design Patterns 101</a:t>
            </a:r>
          </a:p>
        </p:txBody>
      </p:sp>
    </p:spTree>
    <p:extLst>
      <p:ext uri="{BB962C8B-B14F-4D97-AF65-F5344CB8AC3E}">
        <p14:creationId xmlns:p14="http://schemas.microsoft.com/office/powerpoint/2010/main" val="3996507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B0A28-BEE3-594C-941E-CB532EA4A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637CC-0D70-548B-6867-841180477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 Construction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A618E-8A11-BC7D-D319-0410868D3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are aiming towards a precise definition of “intelligence” that is narrow enough to exclude many natural language uses, but broad enough to serve as a common starting point for more specific definitions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E7FC2F-E923-BA6F-4F88-71C79FCAF35E}"/>
              </a:ext>
            </a:extLst>
          </p:cNvPr>
          <p:cNvSpPr/>
          <p:nvPr/>
        </p:nvSpPr>
        <p:spPr>
          <a:xfrm>
            <a:off x="469900" y="3187699"/>
            <a:ext cx="10883900" cy="3543301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1" u="none" strike="noStrike" kern="1200" cap="none" spc="0" normalizeH="0" baseline="0" noProof="0">
              <a:ln>
                <a:noFill/>
              </a:ln>
              <a:solidFill>
                <a:srgbClr val="E8E8E8">
                  <a:lumMod val="50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3C4C96-F29E-CA34-14E2-6F964A02F312}"/>
              </a:ext>
            </a:extLst>
          </p:cNvPr>
          <p:cNvSpPr txBox="1"/>
          <p:nvPr/>
        </p:nvSpPr>
        <p:spPr>
          <a:xfrm>
            <a:off x="1005796" y="4636181"/>
            <a:ext cx="2174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“Intelligence” 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natural language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B6F79F3-6C9C-A11B-4449-134929BE07C9}"/>
              </a:ext>
            </a:extLst>
          </p:cNvPr>
          <p:cNvSpPr/>
          <p:nvPr/>
        </p:nvSpPr>
        <p:spPr>
          <a:xfrm>
            <a:off x="3380557" y="3386930"/>
            <a:ext cx="6995343" cy="3144837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6E1973-8E29-F5E2-71CA-693B91CAD1BD}"/>
              </a:ext>
            </a:extLst>
          </p:cNvPr>
          <p:cNvSpPr txBox="1"/>
          <p:nvPr/>
        </p:nvSpPr>
        <p:spPr>
          <a:xfrm>
            <a:off x="5988022" y="3564629"/>
            <a:ext cx="211981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Intelligence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230890C-79B3-070B-B497-A9F81D0B79AE}"/>
              </a:ext>
            </a:extLst>
          </p:cNvPr>
          <p:cNvSpPr/>
          <p:nvPr/>
        </p:nvSpPr>
        <p:spPr>
          <a:xfrm>
            <a:off x="6654273" y="4265547"/>
            <a:ext cx="2907121" cy="1643636"/>
          </a:xfrm>
          <a:prstGeom prst="ellipse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A5D7392-FBF1-BD6D-98A3-FB57A3F55DCA}"/>
              </a:ext>
            </a:extLst>
          </p:cNvPr>
          <p:cNvSpPr/>
          <p:nvPr/>
        </p:nvSpPr>
        <p:spPr>
          <a:xfrm>
            <a:off x="4552361" y="4265547"/>
            <a:ext cx="2907121" cy="1643636"/>
          </a:xfrm>
          <a:prstGeom prst="ellipse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F19136-63DA-57E2-0A3E-E1FB9DA1685C}"/>
              </a:ext>
            </a:extLst>
          </p:cNvPr>
          <p:cNvSpPr txBox="1"/>
          <p:nvPr/>
        </p:nvSpPr>
        <p:spPr>
          <a:xfrm>
            <a:off x="5123321" y="4959347"/>
            <a:ext cx="1426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Military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Intelligence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B95BA1-684D-C509-0A83-8FD27D7D0C19}"/>
              </a:ext>
            </a:extLst>
          </p:cNvPr>
          <p:cNvSpPr txBox="1"/>
          <p:nvPr/>
        </p:nvSpPr>
        <p:spPr>
          <a:xfrm>
            <a:off x="7507020" y="4959347"/>
            <a:ext cx="1426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Criminal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Intelligence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39DE89-E751-2711-5662-FB4F833F33A4}"/>
              </a:ext>
            </a:extLst>
          </p:cNvPr>
          <p:cNvCxnSpPr>
            <a:cxnSpLocks/>
          </p:cNvCxnSpPr>
          <p:nvPr/>
        </p:nvCxnSpPr>
        <p:spPr>
          <a:xfrm>
            <a:off x="4246880" y="2619627"/>
            <a:ext cx="0" cy="10379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591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AF6BA-EC31-5E37-5B53-3887C805C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FCDE8-1B1B-44E0-8392-6C1BD466F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 Construction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270EA-0DF5-4311-0FCE-445764871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are aiming towards a precise definition of “intelligence” that is narrow enough to exclude many natural language uses, but broad enough to serve as a common starting point for more specific definitions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3DADE9B-F2E4-1F1F-55B9-EC95ECDCD0AD}"/>
              </a:ext>
            </a:extLst>
          </p:cNvPr>
          <p:cNvSpPr/>
          <p:nvPr/>
        </p:nvSpPr>
        <p:spPr>
          <a:xfrm>
            <a:off x="469900" y="3187699"/>
            <a:ext cx="10883900" cy="3543301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1" u="none" strike="noStrike" kern="1200" cap="none" spc="0" normalizeH="0" baseline="0" noProof="0">
              <a:ln>
                <a:noFill/>
              </a:ln>
              <a:solidFill>
                <a:srgbClr val="E8E8E8">
                  <a:lumMod val="50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B9EBE0-5E27-2C29-C63D-E7E923D994AE}"/>
              </a:ext>
            </a:extLst>
          </p:cNvPr>
          <p:cNvSpPr txBox="1"/>
          <p:nvPr/>
        </p:nvSpPr>
        <p:spPr>
          <a:xfrm>
            <a:off x="1005796" y="4636181"/>
            <a:ext cx="2174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“Intelligence” 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natural language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757A1D-6735-528C-0F95-4F05B04C03B9}"/>
              </a:ext>
            </a:extLst>
          </p:cNvPr>
          <p:cNvSpPr/>
          <p:nvPr/>
        </p:nvSpPr>
        <p:spPr>
          <a:xfrm>
            <a:off x="3380557" y="3386930"/>
            <a:ext cx="6995343" cy="3144837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A1F397-AFE4-13BB-6B84-A23CA6F74A52}"/>
              </a:ext>
            </a:extLst>
          </p:cNvPr>
          <p:cNvSpPr txBox="1"/>
          <p:nvPr/>
        </p:nvSpPr>
        <p:spPr>
          <a:xfrm>
            <a:off x="5988022" y="3564629"/>
            <a:ext cx="211981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Intelligence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07E2294-AB42-6CF4-E5CA-9B9ABFB04D62}"/>
              </a:ext>
            </a:extLst>
          </p:cNvPr>
          <p:cNvSpPr/>
          <p:nvPr/>
        </p:nvSpPr>
        <p:spPr>
          <a:xfrm>
            <a:off x="6654273" y="4265547"/>
            <a:ext cx="2907121" cy="1643636"/>
          </a:xfrm>
          <a:prstGeom prst="ellipse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27DC25-0924-AEB8-5A6A-A847C0527C68}"/>
              </a:ext>
            </a:extLst>
          </p:cNvPr>
          <p:cNvSpPr/>
          <p:nvPr/>
        </p:nvSpPr>
        <p:spPr>
          <a:xfrm>
            <a:off x="4552361" y="4265547"/>
            <a:ext cx="2907121" cy="1643636"/>
          </a:xfrm>
          <a:prstGeom prst="ellipse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295970-A3D7-8A6B-2590-02DBAB220F58}"/>
              </a:ext>
            </a:extLst>
          </p:cNvPr>
          <p:cNvSpPr txBox="1"/>
          <p:nvPr/>
        </p:nvSpPr>
        <p:spPr>
          <a:xfrm>
            <a:off x="5123321" y="4959347"/>
            <a:ext cx="1426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Military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Intelligence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87F50C-1322-17B8-0E0E-637D37B86317}"/>
              </a:ext>
            </a:extLst>
          </p:cNvPr>
          <p:cNvSpPr txBox="1"/>
          <p:nvPr/>
        </p:nvSpPr>
        <p:spPr>
          <a:xfrm>
            <a:off x="7507020" y="4959347"/>
            <a:ext cx="1426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Criminal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Intelligence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775B13-DE47-1615-FA68-F96EFC68DBD1}"/>
              </a:ext>
            </a:extLst>
          </p:cNvPr>
          <p:cNvCxnSpPr>
            <a:cxnSpLocks/>
          </p:cNvCxnSpPr>
          <p:nvPr/>
        </p:nvCxnSpPr>
        <p:spPr>
          <a:xfrm flipH="1">
            <a:off x="6197600" y="3048000"/>
            <a:ext cx="1574800" cy="16459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C93849-274D-7963-34CD-1259DD79DCE6}"/>
              </a:ext>
            </a:extLst>
          </p:cNvPr>
          <p:cNvCxnSpPr>
            <a:cxnSpLocks/>
          </p:cNvCxnSpPr>
          <p:nvPr/>
        </p:nvCxnSpPr>
        <p:spPr>
          <a:xfrm>
            <a:off x="8656320" y="3048000"/>
            <a:ext cx="0" cy="17272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481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AAE02-5859-C5A0-1C01-C3430ED9E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AE789-D977-6067-1370-D00E993CB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9500"/>
          </a:xfrm>
        </p:spPr>
        <p:txBody>
          <a:bodyPr/>
          <a:lstStyle/>
          <a:p>
            <a:r>
              <a:rPr lang="en-US"/>
              <a:t>For any definition there is a term defined – T – and the expression or expressions – E – defining that term</a:t>
            </a:r>
          </a:p>
          <a:p>
            <a:endParaRPr lang="en-US"/>
          </a:p>
          <a:p>
            <a:r>
              <a:rPr lang="en-US"/>
              <a:t>A definition is a pair &lt;T, E&gt;</a:t>
            </a:r>
          </a:p>
          <a:p>
            <a:endParaRPr lang="en-US"/>
          </a:p>
          <a:p>
            <a:r>
              <a:rPr lang="en-US"/>
              <a:t>For any definition and any domain, T is true of that domain just in case E is true of that domain</a:t>
            </a:r>
          </a:p>
          <a:p>
            <a:pPr marL="0" indent="0">
              <a:buNone/>
            </a:pPr>
            <a:endParaRPr lang="en-US"/>
          </a:p>
          <a:p>
            <a:pPr marL="0" indent="0" algn="ctr">
              <a:buNone/>
            </a:pPr>
            <a:r>
              <a:rPr lang="en-US" b="1">
                <a:solidFill>
                  <a:srgbClr val="FF0000"/>
                </a:solidFill>
              </a:rPr>
              <a:t>Triangle =</a:t>
            </a:r>
            <a:r>
              <a:rPr lang="en-US" b="1" baseline="-25000">
                <a:solidFill>
                  <a:srgbClr val="FF0000"/>
                </a:solidFill>
              </a:rPr>
              <a:t>def</a:t>
            </a:r>
            <a:r>
              <a:rPr lang="en-US" b="1">
                <a:solidFill>
                  <a:srgbClr val="FF0000"/>
                </a:solidFill>
              </a:rPr>
              <a:t> A polygon with three edges and three vertices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79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3067B-823A-0E7B-CC79-1F9683C6D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FE6D3-1C38-BDEE-FDDE-B40A7860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Evaluating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02DBB-9976-4D99-DA89-789CED577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9500"/>
          </a:xfrm>
        </p:spPr>
        <p:txBody>
          <a:bodyPr>
            <a:normAutofit/>
          </a:bodyPr>
          <a:lstStyle/>
          <a:p>
            <a:r>
              <a:rPr lang="en-US"/>
              <a:t>Evaluating a definition then involves at least two steps: </a:t>
            </a:r>
          </a:p>
          <a:p>
            <a:pPr lvl="1"/>
            <a:r>
              <a:rPr lang="en-US" sz="2800"/>
              <a:t>Assume T is true of a domain, attempt to find a scenario in which E is not</a:t>
            </a:r>
          </a:p>
          <a:p>
            <a:pPr lvl="1"/>
            <a:r>
              <a:rPr lang="en-US" sz="2800"/>
              <a:t>Assume E is true of a domain, attempt to find a scenario in which T is not</a:t>
            </a:r>
          </a:p>
          <a:p>
            <a:pPr marL="0" indent="0">
              <a:buNone/>
            </a:pPr>
            <a:endParaRPr lang="en-US"/>
          </a:p>
          <a:p>
            <a:pPr marL="0" indent="0" algn="ctr">
              <a:buNone/>
            </a:pPr>
            <a:r>
              <a:rPr lang="en-US" b="1">
                <a:solidFill>
                  <a:srgbClr val="FF0000"/>
                </a:solidFill>
              </a:rPr>
              <a:t>Triangle =</a:t>
            </a:r>
            <a:r>
              <a:rPr lang="en-US" b="1" baseline="-25000">
                <a:solidFill>
                  <a:srgbClr val="FF0000"/>
                </a:solidFill>
              </a:rPr>
              <a:t>def</a:t>
            </a:r>
            <a:r>
              <a:rPr lang="en-US" b="1">
                <a:solidFill>
                  <a:srgbClr val="FF0000"/>
                </a:solidFill>
              </a:rPr>
              <a:t> A polygon with three edges and three vertices</a:t>
            </a:r>
          </a:p>
          <a:p>
            <a:endParaRPr lang="en-US"/>
          </a:p>
          <a:p>
            <a:r>
              <a:rPr lang="en-US"/>
              <a:t>The preceding is a good definition; any triangle is a polygon with three edges and vertices; any polygon with three edges and vertices is a triangle</a:t>
            </a:r>
          </a:p>
        </p:txBody>
      </p:sp>
    </p:spTree>
    <p:extLst>
      <p:ext uri="{BB962C8B-B14F-4D97-AF65-F5344CB8AC3E}">
        <p14:creationId xmlns:p14="http://schemas.microsoft.com/office/powerpoint/2010/main" val="520335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4A6CC-86C8-8205-E796-66C222514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A208-66ED-39A5-8E7D-EEB2C028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Evaluating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D7280-03EB-C57D-C123-E0370D5E9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9500"/>
          </a:xfrm>
        </p:spPr>
        <p:txBody>
          <a:bodyPr>
            <a:normAutofit/>
          </a:bodyPr>
          <a:lstStyle/>
          <a:p>
            <a:r>
              <a:rPr lang="en-US"/>
              <a:t>Evaluating a definition then involves at least two steps: </a:t>
            </a:r>
          </a:p>
          <a:p>
            <a:pPr lvl="1"/>
            <a:r>
              <a:rPr lang="en-US" sz="2800"/>
              <a:t>Assume T is true of a domain, attempt to find a scenario in which E is not</a:t>
            </a:r>
          </a:p>
          <a:p>
            <a:pPr lvl="1"/>
            <a:r>
              <a:rPr lang="en-US" sz="2800"/>
              <a:t>Assume E is true of a domain, attempt to find a scenario in which T is not</a:t>
            </a:r>
          </a:p>
          <a:p>
            <a:pPr marL="0" indent="0">
              <a:buNone/>
            </a:pPr>
            <a:endParaRPr lang="en-US"/>
          </a:p>
          <a:p>
            <a:pPr marL="0" indent="0" algn="ctr">
              <a:buNone/>
            </a:pPr>
            <a:r>
              <a:rPr lang="en-US" b="1">
                <a:solidFill>
                  <a:srgbClr val="FF0000"/>
                </a:solidFill>
              </a:rPr>
              <a:t>Human Being =</a:t>
            </a:r>
            <a:r>
              <a:rPr lang="en-US" b="1" baseline="-25000">
                <a:solidFill>
                  <a:srgbClr val="FF0000"/>
                </a:solidFill>
              </a:rPr>
              <a:t>def</a:t>
            </a:r>
            <a:r>
              <a:rPr lang="en-US" b="1">
                <a:solidFill>
                  <a:srgbClr val="FF0000"/>
                </a:solidFill>
              </a:rPr>
              <a:t> A featherless biped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48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845CF-57B9-4460-46BB-8B8724551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54894-14E5-5A2C-2CF2-209E2C2EE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Evaluating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C0F2F-9598-7A90-E223-394CA76C6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9500"/>
          </a:xfrm>
        </p:spPr>
        <p:txBody>
          <a:bodyPr>
            <a:normAutofit/>
          </a:bodyPr>
          <a:lstStyle/>
          <a:p>
            <a:r>
              <a:rPr lang="en-US"/>
              <a:t>Evaluating a definition then involves at least two steps: </a:t>
            </a:r>
          </a:p>
          <a:p>
            <a:pPr lvl="1"/>
            <a:r>
              <a:rPr lang="en-US" sz="2800"/>
              <a:t>Assume T is true of a domain, attempt to find a scenario in which E is not</a:t>
            </a:r>
          </a:p>
          <a:p>
            <a:pPr lvl="1"/>
            <a:r>
              <a:rPr lang="en-US" sz="2800"/>
              <a:t>Assume E is true of a domain, attempt to find a scenario in which T is not</a:t>
            </a:r>
          </a:p>
          <a:p>
            <a:pPr marL="0" indent="0">
              <a:buNone/>
            </a:pPr>
            <a:endParaRPr lang="en-US"/>
          </a:p>
          <a:p>
            <a:pPr marL="0" indent="0" algn="ctr">
              <a:buNone/>
            </a:pPr>
            <a:r>
              <a:rPr lang="en-US" b="1">
                <a:solidFill>
                  <a:srgbClr val="FF0000"/>
                </a:solidFill>
              </a:rPr>
              <a:t>Human Being =</a:t>
            </a:r>
            <a:r>
              <a:rPr lang="en-US" b="1" baseline="-25000">
                <a:solidFill>
                  <a:srgbClr val="FF0000"/>
                </a:solidFill>
              </a:rPr>
              <a:t>def</a:t>
            </a:r>
            <a:r>
              <a:rPr lang="en-US" b="1">
                <a:solidFill>
                  <a:srgbClr val="FF0000"/>
                </a:solidFill>
              </a:rPr>
              <a:t> A featherless biped</a:t>
            </a:r>
          </a:p>
          <a:p>
            <a:endParaRPr lang="en-US"/>
          </a:p>
          <a:p>
            <a:r>
              <a:rPr lang="en-US"/>
              <a:t>The preceding is an infamous definition attributed to Plato; Diogenes the Cynic famously plucked a chicken and proclaimed “Behold, a man!”</a:t>
            </a:r>
          </a:p>
        </p:txBody>
      </p:sp>
    </p:spTree>
    <p:extLst>
      <p:ext uri="{BB962C8B-B14F-4D97-AF65-F5344CB8AC3E}">
        <p14:creationId xmlns:p14="http://schemas.microsoft.com/office/powerpoint/2010/main" val="910266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986E3-3A87-1518-CD40-D87E1D9A3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45AC2-D3AF-76DB-10B0-84ACAB96A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Joint Publication 2.0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1D98D-26C3-01CE-5ED2-BD3376356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8639"/>
          </a:xfrm>
        </p:spPr>
        <p:txBody>
          <a:bodyPr>
            <a:normAutofit/>
          </a:bodyPr>
          <a:lstStyle/>
          <a:p>
            <a:r>
              <a:rPr lang="en-US" i="1"/>
              <a:t>Intelligence</a:t>
            </a:r>
            <a:r>
              <a:rPr lang="en-US"/>
              <a:t> =</a:t>
            </a:r>
            <a:r>
              <a:rPr lang="en-US" baseline="-25000"/>
              <a:t>def</a:t>
            </a:r>
            <a:r>
              <a:rPr lang="en-US"/>
              <a:t> The product resulting from the collection, processing, integration, evaluation, analysis, and interpretation of available information concerning foreign nations, hostile or </a:t>
            </a:r>
            <a:br>
              <a:rPr lang="en-US"/>
            </a:br>
            <a:r>
              <a:rPr lang="en-US"/>
              <a:t>potentially hostile forces or elements, or areas of </a:t>
            </a:r>
            <a:br>
              <a:rPr lang="en-US"/>
            </a:br>
            <a:r>
              <a:rPr lang="en-US"/>
              <a:t>actual or potential operations, as well as the activities </a:t>
            </a:r>
            <a:br>
              <a:rPr lang="en-US"/>
            </a:br>
            <a:r>
              <a:rPr lang="en-US"/>
              <a:t>that result in the product and the organizations </a:t>
            </a:r>
            <a:br>
              <a:rPr lang="en-US"/>
            </a:br>
            <a:r>
              <a:rPr lang="en-US"/>
              <a:t>engaged in such activities. </a:t>
            </a:r>
          </a:p>
          <a:p>
            <a:endParaRPr lang="en-US" i="1"/>
          </a:p>
          <a:p>
            <a:r>
              <a:rPr lang="en-US" i="1"/>
              <a:t>Joint Intelligence </a:t>
            </a:r>
            <a:r>
              <a:rPr lang="en-US"/>
              <a:t>=</a:t>
            </a:r>
            <a:r>
              <a:rPr lang="en-US" baseline="-25000"/>
              <a:t>def </a:t>
            </a:r>
            <a:r>
              <a:rPr lang="en-US"/>
              <a:t>Intelligence produced by </a:t>
            </a:r>
            <a:br>
              <a:rPr lang="en-US"/>
            </a:br>
            <a:r>
              <a:rPr lang="en-US"/>
              <a:t>elements of more than one service of the </a:t>
            </a:r>
            <a:br>
              <a:rPr lang="en-US"/>
            </a:br>
            <a:r>
              <a:rPr lang="en-US"/>
              <a:t>same nation</a:t>
            </a:r>
            <a:r>
              <a:rPr lang="en-US" i="1"/>
              <a:t>. </a:t>
            </a:r>
          </a:p>
          <a:p>
            <a:endParaRPr lang="en-US" i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769F5-1A27-7E33-B09A-19C77FCE9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511" y="2762892"/>
            <a:ext cx="2958193" cy="382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26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E8108-A13F-7E6D-D8DF-02E978696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052E-EE94-90C5-C237-CD4CE016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Joint Publication 2.0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94DAE-619E-A92D-D220-C7BB62A3E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8639"/>
          </a:xfrm>
        </p:spPr>
        <p:txBody>
          <a:bodyPr>
            <a:normAutofit/>
          </a:bodyPr>
          <a:lstStyle/>
          <a:p>
            <a:r>
              <a:rPr lang="en-US" i="1"/>
              <a:t>Intelligence</a:t>
            </a:r>
            <a:r>
              <a:rPr lang="en-US"/>
              <a:t> =</a:t>
            </a:r>
            <a:r>
              <a:rPr lang="en-US" baseline="-25000"/>
              <a:t>def</a:t>
            </a:r>
            <a:r>
              <a:rPr lang="en-US"/>
              <a:t> The product resulting from the </a:t>
            </a:r>
            <a:r>
              <a:rPr lang="en-US">
                <a:solidFill>
                  <a:srgbClr val="FF0000"/>
                </a:solidFill>
              </a:rPr>
              <a:t>collection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processing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integration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evaluation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analysis</a:t>
            </a:r>
            <a:r>
              <a:rPr lang="en-US"/>
              <a:t>, and </a:t>
            </a:r>
            <a:r>
              <a:rPr lang="en-US">
                <a:solidFill>
                  <a:srgbClr val="FF0000"/>
                </a:solidFill>
              </a:rPr>
              <a:t>interpretation</a:t>
            </a:r>
            <a:r>
              <a:rPr lang="en-US"/>
              <a:t> of available information concerning foreign nations, hostile or </a:t>
            </a:r>
            <a:br>
              <a:rPr lang="en-US"/>
            </a:br>
            <a:r>
              <a:rPr lang="en-US"/>
              <a:t>potentially hostile forces or elements, or areas of </a:t>
            </a:r>
            <a:br>
              <a:rPr lang="en-US"/>
            </a:br>
            <a:r>
              <a:rPr lang="en-US"/>
              <a:t>actual or potential operations, as well as the activities </a:t>
            </a:r>
            <a:br>
              <a:rPr lang="en-US"/>
            </a:br>
            <a:r>
              <a:rPr lang="en-US"/>
              <a:t>that result in the product and the organizations </a:t>
            </a:r>
            <a:br>
              <a:rPr lang="en-US"/>
            </a:br>
            <a:r>
              <a:rPr lang="en-US"/>
              <a:t>engaged in such activities. </a:t>
            </a:r>
          </a:p>
          <a:p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Intelligence Cycle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B0E296F3-8786-4581-C58A-B20930384A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8584" t="6414" r="6011" b="2977"/>
          <a:stretch/>
        </p:blipFill>
        <p:spPr>
          <a:xfrm>
            <a:off x="8441635" y="2947608"/>
            <a:ext cx="3750365" cy="354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72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C3302-2E72-B871-1ABC-B3DCAB9EF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8533-5BF9-F15A-4522-1C4C370D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Joint Publication 2.0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43B4A-0E6F-BCDB-005D-E49FFF8B9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8639"/>
          </a:xfrm>
        </p:spPr>
        <p:txBody>
          <a:bodyPr>
            <a:normAutofit/>
          </a:bodyPr>
          <a:lstStyle/>
          <a:p>
            <a:r>
              <a:rPr lang="en-US" i="1"/>
              <a:t>Intelligence</a:t>
            </a:r>
            <a:r>
              <a:rPr lang="en-US"/>
              <a:t> =</a:t>
            </a:r>
            <a:r>
              <a:rPr lang="en-US" baseline="-25000"/>
              <a:t>def</a:t>
            </a:r>
            <a:r>
              <a:rPr lang="en-US"/>
              <a:t> The product resulting from the </a:t>
            </a:r>
            <a:r>
              <a:rPr lang="en-US">
                <a:solidFill>
                  <a:srgbClr val="FF0000"/>
                </a:solidFill>
              </a:rPr>
              <a:t>collection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processing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integration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evaluation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analysis</a:t>
            </a:r>
            <a:r>
              <a:rPr lang="en-US"/>
              <a:t>, and </a:t>
            </a:r>
            <a:r>
              <a:rPr lang="en-US">
                <a:solidFill>
                  <a:srgbClr val="FF0000"/>
                </a:solidFill>
              </a:rPr>
              <a:t>interpretation</a:t>
            </a:r>
            <a:r>
              <a:rPr lang="en-US"/>
              <a:t> of available information concerning foreign nations, hostile or </a:t>
            </a:r>
            <a:br>
              <a:rPr lang="en-US"/>
            </a:br>
            <a:r>
              <a:rPr lang="en-US"/>
              <a:t>potentially hostile forces or elements, or areas of </a:t>
            </a:r>
            <a:br>
              <a:rPr lang="en-US"/>
            </a:br>
            <a:r>
              <a:rPr lang="en-US"/>
              <a:t>actual or potential operations, as well as the activities </a:t>
            </a:r>
            <a:br>
              <a:rPr lang="en-US"/>
            </a:br>
            <a:r>
              <a:rPr lang="en-US"/>
              <a:t>that result in the product and the organizations </a:t>
            </a:r>
            <a:br>
              <a:rPr lang="en-US"/>
            </a:br>
            <a:r>
              <a:rPr lang="en-US"/>
              <a:t>engaged in such activities. 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1AC87AF0-9BAD-92CA-7416-CD3362EC3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8584" t="6414" r="6011" b="2977"/>
          <a:stretch/>
        </p:blipFill>
        <p:spPr>
          <a:xfrm>
            <a:off x="8441635" y="2947608"/>
            <a:ext cx="3750365" cy="35452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C0F8B9-7DF8-B4EC-3C81-6AB8E11B75A2}"/>
              </a:ext>
            </a:extLst>
          </p:cNvPr>
          <p:cNvCxnSpPr>
            <a:cxnSpLocks/>
          </p:cNvCxnSpPr>
          <p:nvPr/>
        </p:nvCxnSpPr>
        <p:spPr>
          <a:xfrm>
            <a:off x="8560904" y="2252870"/>
            <a:ext cx="2517913" cy="24673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698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C2457-9DE5-1330-1E37-09F857821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CE19A-E9E4-0551-AF67-16CABF93B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Joint Publication 2.0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91E1E-F6D4-B5F1-CA05-13EAC177F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8639"/>
          </a:xfrm>
        </p:spPr>
        <p:txBody>
          <a:bodyPr>
            <a:normAutofit/>
          </a:bodyPr>
          <a:lstStyle/>
          <a:p>
            <a:r>
              <a:rPr lang="en-US" i="1"/>
              <a:t>Intelligence</a:t>
            </a:r>
            <a:r>
              <a:rPr lang="en-US"/>
              <a:t> =</a:t>
            </a:r>
            <a:r>
              <a:rPr lang="en-US" baseline="-25000"/>
              <a:t>def</a:t>
            </a:r>
            <a:r>
              <a:rPr lang="en-US"/>
              <a:t> The product resulting from the </a:t>
            </a:r>
            <a:r>
              <a:rPr lang="en-US">
                <a:solidFill>
                  <a:srgbClr val="FF0000"/>
                </a:solidFill>
              </a:rPr>
              <a:t>collection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processing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integration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evaluation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analysis</a:t>
            </a:r>
            <a:r>
              <a:rPr lang="en-US"/>
              <a:t>, and </a:t>
            </a:r>
            <a:r>
              <a:rPr lang="en-US">
                <a:solidFill>
                  <a:srgbClr val="FF0000"/>
                </a:solidFill>
              </a:rPr>
              <a:t>interpretation</a:t>
            </a:r>
            <a:r>
              <a:rPr lang="en-US"/>
              <a:t> of available information concerning foreign nations, hostile or </a:t>
            </a:r>
            <a:br>
              <a:rPr lang="en-US"/>
            </a:br>
            <a:r>
              <a:rPr lang="en-US"/>
              <a:t>potentially hostile forces or elements, or areas of </a:t>
            </a:r>
            <a:br>
              <a:rPr lang="en-US"/>
            </a:br>
            <a:r>
              <a:rPr lang="en-US"/>
              <a:t>actual or potential operations, as well as the activities </a:t>
            </a:r>
            <a:br>
              <a:rPr lang="en-US"/>
            </a:br>
            <a:r>
              <a:rPr lang="en-US"/>
              <a:t>that result in the product and the organizations </a:t>
            </a:r>
            <a:br>
              <a:rPr lang="en-US"/>
            </a:br>
            <a:r>
              <a:rPr lang="en-US"/>
              <a:t>engaged in such activities. 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8DE041A9-2217-8A9C-6777-60247CCE11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8584" t="6414" r="6011" b="2977"/>
          <a:stretch/>
        </p:blipFill>
        <p:spPr>
          <a:xfrm>
            <a:off x="8441635" y="2947608"/>
            <a:ext cx="3750365" cy="35452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2E913A-B80B-9EFE-13A8-473E29A390D2}"/>
              </a:ext>
            </a:extLst>
          </p:cNvPr>
          <p:cNvCxnSpPr>
            <a:cxnSpLocks/>
          </p:cNvCxnSpPr>
          <p:nvPr/>
        </p:nvCxnSpPr>
        <p:spPr>
          <a:xfrm>
            <a:off x="10283687" y="2279374"/>
            <a:ext cx="0" cy="288897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3D8605-9590-1AE8-87C6-57327689A7EF}"/>
              </a:ext>
            </a:extLst>
          </p:cNvPr>
          <p:cNvCxnSpPr>
            <a:cxnSpLocks/>
          </p:cNvCxnSpPr>
          <p:nvPr/>
        </p:nvCxnSpPr>
        <p:spPr>
          <a:xfrm>
            <a:off x="2186609" y="2703443"/>
            <a:ext cx="7566991" cy="28227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257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4FD37-A2DD-2760-5EA1-4C172FA96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3CEAA-4856-187F-DE67-B01A8BD84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226D-DDA9-2AF3-2478-A14B5910E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Intelligence Successes and Failures</a:t>
            </a:r>
          </a:p>
          <a:p>
            <a:endParaRPr lang="en-US"/>
          </a:p>
          <a:p>
            <a:r>
              <a:rPr lang="en-US"/>
              <a:t>Characterizing Intelligence</a:t>
            </a:r>
          </a:p>
          <a:p>
            <a:endParaRPr lang="en-US"/>
          </a:p>
          <a:p>
            <a:r>
              <a:rPr lang="en-US"/>
              <a:t>Design Patterns 101</a:t>
            </a:r>
          </a:p>
        </p:txBody>
      </p:sp>
    </p:spTree>
    <p:extLst>
      <p:ext uri="{BB962C8B-B14F-4D97-AF65-F5344CB8AC3E}">
        <p14:creationId xmlns:p14="http://schemas.microsoft.com/office/powerpoint/2010/main" val="1400273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19E5A-7395-AE53-658A-8CC9B434D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57530-3426-4BE6-81CD-F52980B07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Joint Publication 2.0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1883E-09D1-B487-72CF-349D3B38D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8639"/>
          </a:xfrm>
        </p:spPr>
        <p:txBody>
          <a:bodyPr>
            <a:normAutofit/>
          </a:bodyPr>
          <a:lstStyle/>
          <a:p>
            <a:r>
              <a:rPr lang="en-US" i="1"/>
              <a:t>Intelligence</a:t>
            </a:r>
            <a:r>
              <a:rPr lang="en-US"/>
              <a:t> =</a:t>
            </a:r>
            <a:r>
              <a:rPr lang="en-US" baseline="-25000"/>
              <a:t>def</a:t>
            </a:r>
            <a:r>
              <a:rPr lang="en-US"/>
              <a:t> The product resulting from the </a:t>
            </a:r>
            <a:r>
              <a:rPr lang="en-US">
                <a:solidFill>
                  <a:srgbClr val="FF0000"/>
                </a:solidFill>
              </a:rPr>
              <a:t>collection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processing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integration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evaluation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analysis</a:t>
            </a:r>
            <a:r>
              <a:rPr lang="en-US"/>
              <a:t>, and </a:t>
            </a:r>
            <a:r>
              <a:rPr lang="en-US">
                <a:solidFill>
                  <a:srgbClr val="FF0000"/>
                </a:solidFill>
              </a:rPr>
              <a:t>interpretation</a:t>
            </a:r>
            <a:r>
              <a:rPr lang="en-US"/>
              <a:t> of available information concerning foreign nations, hostile or </a:t>
            </a:r>
            <a:br>
              <a:rPr lang="en-US"/>
            </a:br>
            <a:r>
              <a:rPr lang="en-US"/>
              <a:t>potentially hostile forces or elements, or areas of </a:t>
            </a:r>
            <a:br>
              <a:rPr lang="en-US"/>
            </a:br>
            <a:r>
              <a:rPr lang="en-US"/>
              <a:t>actual or potential operations, as well as the activities </a:t>
            </a:r>
            <a:br>
              <a:rPr lang="en-US"/>
            </a:br>
            <a:r>
              <a:rPr lang="en-US"/>
              <a:t>that result in the product and the organizations </a:t>
            </a:r>
            <a:br>
              <a:rPr lang="en-US"/>
            </a:br>
            <a:r>
              <a:rPr lang="en-US"/>
              <a:t>engaged in such activities. 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9108838E-C7AC-7BA4-E8FB-C5D45C880A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8584" t="6414" r="6011" b="2977"/>
          <a:stretch/>
        </p:blipFill>
        <p:spPr>
          <a:xfrm>
            <a:off x="8441635" y="2947608"/>
            <a:ext cx="3750365" cy="35452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BEDB6D-F5C6-0256-8632-7A4C3B5B2006}"/>
              </a:ext>
            </a:extLst>
          </p:cNvPr>
          <p:cNvCxnSpPr>
            <a:cxnSpLocks/>
          </p:cNvCxnSpPr>
          <p:nvPr/>
        </p:nvCxnSpPr>
        <p:spPr>
          <a:xfrm>
            <a:off x="4850296" y="2663687"/>
            <a:ext cx="3657600" cy="168302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FF28AE-A1B0-5D35-5D6A-434CA346265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750366" y="2663687"/>
            <a:ext cx="4691269" cy="20565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3ABF52-600E-EB80-EB43-F9C56A76ACD1}"/>
              </a:ext>
            </a:extLst>
          </p:cNvPr>
          <p:cNvCxnSpPr>
            <a:cxnSpLocks/>
          </p:cNvCxnSpPr>
          <p:nvPr/>
        </p:nvCxnSpPr>
        <p:spPr>
          <a:xfrm>
            <a:off x="7447722" y="2663687"/>
            <a:ext cx="1126435" cy="14974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75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EA8FD-5AF9-F46D-EDEC-3A38613A3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BB8A5-5B6A-49D2-4B90-04EA33D41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Joint Publication 2.0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6655A-6BF6-B50F-EA37-1E6998586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8639"/>
          </a:xfrm>
        </p:spPr>
        <p:txBody>
          <a:bodyPr>
            <a:normAutofit/>
          </a:bodyPr>
          <a:lstStyle/>
          <a:p>
            <a:r>
              <a:rPr lang="en-US" i="1"/>
              <a:t>Intelligence</a:t>
            </a:r>
            <a:r>
              <a:rPr lang="en-US"/>
              <a:t> =</a:t>
            </a:r>
            <a:r>
              <a:rPr lang="en-US" baseline="-25000"/>
              <a:t>def</a:t>
            </a:r>
            <a:r>
              <a:rPr lang="en-US"/>
              <a:t> The product resulting from the collection, processing, integration, evaluation, analysis, and interpretation of available information concerning foreign nations, hostile or 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potentially hostile </a:t>
            </a:r>
            <a:r>
              <a:rPr lang="en-US"/>
              <a:t>forces or elements, or areas of </a:t>
            </a:r>
            <a:br>
              <a:rPr lang="en-US"/>
            </a:br>
            <a:r>
              <a:rPr lang="en-US"/>
              <a:t>actual or </a:t>
            </a:r>
            <a:r>
              <a:rPr lang="en-US">
                <a:solidFill>
                  <a:srgbClr val="FF0000"/>
                </a:solidFill>
              </a:rPr>
              <a:t>potential operations</a:t>
            </a:r>
            <a:r>
              <a:rPr lang="en-US"/>
              <a:t>, as well as the activities </a:t>
            </a:r>
            <a:br>
              <a:rPr lang="en-US"/>
            </a:br>
            <a:r>
              <a:rPr lang="en-US"/>
              <a:t>that result in the product and the organizations </a:t>
            </a:r>
            <a:br>
              <a:rPr lang="en-US"/>
            </a:br>
            <a:r>
              <a:rPr lang="en-US"/>
              <a:t>engaged in such activities. </a:t>
            </a:r>
          </a:p>
          <a:p>
            <a:endParaRPr lang="en-US"/>
          </a:p>
          <a:p>
            <a:r>
              <a:rPr lang="en-US">
                <a:solidFill>
                  <a:srgbClr val="FF0000"/>
                </a:solidFill>
              </a:rPr>
              <a:t>Implicit is that there must be some </a:t>
            </a:r>
            <a:r>
              <a:rPr lang="en-US" i="1">
                <a:solidFill>
                  <a:srgbClr val="FF0000"/>
                </a:solidFill>
              </a:rPr>
              <a:t>reason</a:t>
            </a:r>
            <a:r>
              <a:rPr lang="en-US">
                <a:solidFill>
                  <a:srgbClr val="FF0000"/>
                </a:solidFill>
              </a:rPr>
              <a:t> members 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of agency ABC believe forces are, for example, 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potentially hostile</a:t>
            </a:r>
            <a:endParaRPr lang="en-US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E702C53E-BEC2-0787-6991-213C40CCEC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8584" t="6414" r="6011" b="2977"/>
          <a:stretch/>
        </p:blipFill>
        <p:spPr>
          <a:xfrm>
            <a:off x="8441635" y="2947608"/>
            <a:ext cx="3750365" cy="354526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4A08C15-C303-8919-1942-20A9BCECE0F7}"/>
              </a:ext>
            </a:extLst>
          </p:cNvPr>
          <p:cNvSpPr/>
          <p:nvPr/>
        </p:nvSpPr>
        <p:spPr>
          <a:xfrm>
            <a:off x="10336695" y="3260034"/>
            <a:ext cx="1470991" cy="119269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578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7D598-138D-1316-70CE-F25BE680A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230D4-4062-DA91-B046-6F88F61BF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Joint Publication 2.0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7AD72-A2C6-5BEE-FD77-C50B63714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8639"/>
          </a:xfrm>
        </p:spPr>
        <p:txBody>
          <a:bodyPr>
            <a:normAutofit/>
          </a:bodyPr>
          <a:lstStyle/>
          <a:p>
            <a:r>
              <a:rPr lang="en-US" i="1"/>
              <a:t>Intelligence</a:t>
            </a:r>
            <a:r>
              <a:rPr lang="en-US"/>
              <a:t> =</a:t>
            </a:r>
            <a:r>
              <a:rPr lang="en-US" baseline="-25000"/>
              <a:t>def</a:t>
            </a:r>
            <a:r>
              <a:rPr lang="en-US"/>
              <a:t> The product resulting from the collection, processing, integration, evaluation, analysis, and interpretation of available information concerning foreign nations, hostile or 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potentially hostile </a:t>
            </a:r>
            <a:r>
              <a:rPr lang="en-US"/>
              <a:t>forces or elements, or areas of </a:t>
            </a:r>
            <a:br>
              <a:rPr lang="en-US"/>
            </a:br>
            <a:r>
              <a:rPr lang="en-US"/>
              <a:t>actual or </a:t>
            </a:r>
            <a:r>
              <a:rPr lang="en-US">
                <a:solidFill>
                  <a:srgbClr val="FF0000"/>
                </a:solidFill>
              </a:rPr>
              <a:t>potential operations</a:t>
            </a:r>
            <a:r>
              <a:rPr lang="en-US"/>
              <a:t>, as well as the activities </a:t>
            </a:r>
            <a:br>
              <a:rPr lang="en-US"/>
            </a:br>
            <a:r>
              <a:rPr lang="en-US"/>
              <a:t>that result in the product and the organizations </a:t>
            </a:r>
            <a:br>
              <a:rPr lang="en-US"/>
            </a:br>
            <a:r>
              <a:rPr lang="en-US"/>
              <a:t>engaged in such activities. </a:t>
            </a:r>
          </a:p>
          <a:p>
            <a:endParaRPr lang="en-US"/>
          </a:p>
          <a:p>
            <a:r>
              <a:rPr lang="en-US">
                <a:solidFill>
                  <a:srgbClr val="FF0000"/>
                </a:solidFill>
              </a:rPr>
              <a:t>These reasons for gathering intelligene are </a:t>
            </a:r>
            <a:br>
              <a:rPr lang="en-US">
                <a:solidFill>
                  <a:srgbClr val="FF0000"/>
                </a:solidFill>
              </a:rPr>
            </a:br>
            <a:r>
              <a:rPr lang="en-US" i="1">
                <a:solidFill>
                  <a:srgbClr val="FF0000"/>
                </a:solidFill>
              </a:rPr>
              <a:t>importantly</a:t>
            </a:r>
            <a:r>
              <a:rPr lang="en-US">
                <a:solidFill>
                  <a:srgbClr val="FF0000"/>
                </a:solidFill>
              </a:rPr>
              <a:t> distinct from intelligence itself</a:t>
            </a:r>
          </a:p>
          <a:p>
            <a:endParaRPr lang="en-US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06AA3636-B4F7-ED26-65CE-9701CFA3D3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8584" t="6414" r="6011" b="2977"/>
          <a:stretch/>
        </p:blipFill>
        <p:spPr>
          <a:xfrm>
            <a:off x="8441635" y="2947608"/>
            <a:ext cx="3750365" cy="354526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2FEF439-5523-A95C-B3A0-3AEC643FE30B}"/>
              </a:ext>
            </a:extLst>
          </p:cNvPr>
          <p:cNvSpPr/>
          <p:nvPr/>
        </p:nvSpPr>
        <p:spPr>
          <a:xfrm>
            <a:off x="10336695" y="3260034"/>
            <a:ext cx="1470991" cy="119269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502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1F642-0422-32A4-12F1-BDD29DAF0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F6A86-0A8A-41E6-A828-D52EF8B7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Joint Publication 2.0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B8E7D-1B1B-FA6F-5F8D-F6F9E6FE0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8639"/>
          </a:xfrm>
        </p:spPr>
        <p:txBody>
          <a:bodyPr>
            <a:normAutofit/>
          </a:bodyPr>
          <a:lstStyle/>
          <a:p>
            <a:r>
              <a:rPr lang="en-US" i="1"/>
              <a:t>Intelligence</a:t>
            </a:r>
            <a:r>
              <a:rPr lang="en-US"/>
              <a:t> =</a:t>
            </a:r>
            <a:r>
              <a:rPr lang="en-US" baseline="-25000"/>
              <a:t>def</a:t>
            </a:r>
            <a:r>
              <a:rPr lang="en-US"/>
              <a:t> The product resulting from the collection, processing, integration, evaluation, analysis, and interpretation of available information concerning foreign nations, hostile or </a:t>
            </a:r>
            <a:br>
              <a:rPr lang="en-US"/>
            </a:br>
            <a:r>
              <a:rPr lang="en-US"/>
              <a:t>potentially hostile forces or elements, or areas of </a:t>
            </a:r>
            <a:br>
              <a:rPr lang="en-US"/>
            </a:br>
            <a:r>
              <a:rPr lang="en-US"/>
              <a:t>actual or potential operations, as well as </a:t>
            </a:r>
            <a:r>
              <a:rPr lang="en-US">
                <a:solidFill>
                  <a:srgbClr val="FF0000"/>
                </a:solidFill>
              </a:rPr>
              <a:t>the activities 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that result in the product </a:t>
            </a:r>
            <a:r>
              <a:rPr lang="en-US"/>
              <a:t>and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the organizations </a:t>
            </a:r>
            <a:br>
              <a:rPr lang="en-US"/>
            </a:br>
            <a:r>
              <a:rPr lang="en-US"/>
              <a:t>engaged in such activities. </a:t>
            </a:r>
          </a:p>
          <a:p>
            <a:endParaRPr lang="en-US" i="1"/>
          </a:p>
          <a:p>
            <a:r>
              <a:rPr lang="en-US"/>
              <a:t>Counterexamples: 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Intelligence ≠ Intelligence Gathering Activity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Agents getting proper sleep shouldn’t count as intelligence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86723-7CED-FFA6-079B-6A44C8B5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511" y="2762892"/>
            <a:ext cx="2958193" cy="382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54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CE6B2-65F5-614B-1750-23DB5763F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830FF-CA08-0702-1067-FDA3CF851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Joint Publication 2.0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D7114-9F0E-3BFB-0065-91B7ACF2C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8639"/>
          </a:xfrm>
        </p:spPr>
        <p:txBody>
          <a:bodyPr>
            <a:normAutofit/>
          </a:bodyPr>
          <a:lstStyle/>
          <a:p>
            <a:r>
              <a:rPr lang="en-US" i="1"/>
              <a:t>Intelligence</a:t>
            </a:r>
            <a:r>
              <a:rPr lang="en-US"/>
              <a:t> =</a:t>
            </a:r>
            <a:r>
              <a:rPr lang="en-US" baseline="-25000"/>
              <a:t>def</a:t>
            </a:r>
            <a:r>
              <a:rPr lang="en-US"/>
              <a:t> The product resulting from the collection, processing, integration, evaluation, analysis, and interpretation of available information concerning foreign nations, hostile or </a:t>
            </a:r>
            <a:br>
              <a:rPr lang="en-US"/>
            </a:br>
            <a:r>
              <a:rPr lang="en-US"/>
              <a:t>potentially hostile forces or elements, or areas of </a:t>
            </a:r>
            <a:br>
              <a:rPr lang="en-US"/>
            </a:br>
            <a:r>
              <a:rPr lang="en-US"/>
              <a:t>actual or potential operations, as well as the activities </a:t>
            </a:r>
            <a:br>
              <a:rPr lang="en-US"/>
            </a:br>
            <a:r>
              <a:rPr lang="en-US"/>
              <a:t>that result in the product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and</a:t>
            </a:r>
            <a:r>
              <a:rPr lang="en-US">
                <a:solidFill>
                  <a:srgbClr val="FF0000"/>
                </a:solidFill>
              </a:rPr>
              <a:t> the organizations 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engaged in such activities. </a:t>
            </a:r>
          </a:p>
          <a:p>
            <a:endParaRPr lang="en-US" i="1"/>
          </a:p>
          <a:p>
            <a:r>
              <a:rPr lang="en-US"/>
              <a:t>Counterexamples: 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The CIA itself is not intelligence; it gathers intelligence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An agency’s HR department doesn’t gather intelligence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D3F03-7C34-B0B7-F46A-ECEFE101A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511" y="2762892"/>
            <a:ext cx="2958193" cy="382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26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06172-02C3-D80D-716C-36C0856BE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431B6-3262-2775-AA06-BD2083827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Joint Publication 2.0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B4B74-6F37-D594-3125-114F08733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8639"/>
          </a:xfrm>
        </p:spPr>
        <p:txBody>
          <a:bodyPr>
            <a:normAutofit/>
          </a:bodyPr>
          <a:lstStyle/>
          <a:p>
            <a:r>
              <a:rPr lang="en-US" i="1"/>
              <a:t>Intelligence</a:t>
            </a:r>
            <a:r>
              <a:rPr lang="en-US"/>
              <a:t> =</a:t>
            </a:r>
            <a:r>
              <a:rPr lang="en-US" baseline="-25000"/>
              <a:t>def</a:t>
            </a:r>
            <a:r>
              <a:rPr lang="en-US"/>
              <a:t> The product resulting from the collection, processing, integration, evaluation, analysis, and interpretation of available information concerning foreign nations, hostile or </a:t>
            </a:r>
            <a:br>
              <a:rPr lang="en-US"/>
            </a:br>
            <a:r>
              <a:rPr lang="en-US"/>
              <a:t>potentially hostile forces or elements, or areas of </a:t>
            </a:r>
            <a:br>
              <a:rPr lang="en-US"/>
            </a:br>
            <a:r>
              <a:rPr lang="en-US"/>
              <a:t>actual or potential operations, as well as the activities </a:t>
            </a:r>
            <a:br>
              <a:rPr lang="en-US"/>
            </a:br>
            <a:r>
              <a:rPr lang="en-US"/>
              <a:t>that result in the product and the organizations </a:t>
            </a:r>
            <a:br>
              <a:rPr lang="en-US"/>
            </a:br>
            <a:r>
              <a:rPr lang="en-US"/>
              <a:t>engaged in such activities. </a:t>
            </a:r>
          </a:p>
          <a:p>
            <a:endParaRPr lang="en-US" i="1"/>
          </a:p>
          <a:p>
            <a:r>
              <a:rPr lang="en-US"/>
              <a:t>That aside, this is </a:t>
            </a:r>
            <a:r>
              <a:rPr lang="en-US" b="1">
                <a:solidFill>
                  <a:srgbClr val="FF0000"/>
                </a:solidFill>
              </a:rPr>
              <a:t>clearly specific </a:t>
            </a:r>
            <a:r>
              <a:rPr lang="en-US"/>
              <a:t>to military </a:t>
            </a:r>
            <a:br>
              <a:rPr lang="en-US"/>
            </a:br>
            <a:r>
              <a:rPr lang="en-US"/>
              <a:t>intelligence, and so could not serve as a general</a:t>
            </a:r>
            <a:br>
              <a:rPr lang="en-US"/>
            </a:br>
            <a:r>
              <a:rPr lang="en-US"/>
              <a:t>definition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84C16A-F87B-C53B-7EB1-98B6F8D46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511" y="2762892"/>
            <a:ext cx="2958193" cy="382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30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70F44-E8F1-9AC2-ADC9-83C09D58C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57A8B-28B3-76C3-ADF9-5C7BF10A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Joint Publication 2.0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42C5D-D06E-92A1-CD50-CFB7DFB02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8639"/>
          </a:xfrm>
        </p:spPr>
        <p:txBody>
          <a:bodyPr>
            <a:normAutofit/>
          </a:bodyPr>
          <a:lstStyle/>
          <a:p>
            <a:r>
              <a:rPr lang="en-US" i="1"/>
              <a:t>Intelligence</a:t>
            </a:r>
            <a:r>
              <a:rPr lang="en-US"/>
              <a:t> =</a:t>
            </a:r>
            <a:r>
              <a:rPr lang="en-US" baseline="-25000"/>
              <a:t>def</a:t>
            </a:r>
            <a:r>
              <a:rPr lang="en-US"/>
              <a:t> The product resulting from the collection, processing, integration, evaluation, analysis, and interpretation of available information concerning </a:t>
            </a:r>
            <a:r>
              <a:rPr lang="en-US">
                <a:solidFill>
                  <a:srgbClr val="FF0000"/>
                </a:solidFill>
              </a:rPr>
              <a:t>foreign nations, hostile or 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potentially hostile forces or elements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or areas of 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actual or potential operations</a:t>
            </a:r>
            <a:r>
              <a:rPr lang="en-US"/>
              <a:t>, as well as the activities </a:t>
            </a:r>
            <a:br>
              <a:rPr lang="en-US"/>
            </a:br>
            <a:r>
              <a:rPr lang="en-US"/>
              <a:t>that result in the product and the organizations </a:t>
            </a:r>
            <a:br>
              <a:rPr lang="en-US"/>
            </a:br>
            <a:r>
              <a:rPr lang="en-US"/>
              <a:t>engaged in such activities. </a:t>
            </a:r>
          </a:p>
          <a:p>
            <a:endParaRPr lang="en-US" i="1"/>
          </a:p>
          <a:p>
            <a:r>
              <a:rPr lang="en-US"/>
              <a:t>Counterexamples: 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Police gather intelligence on domestic criminal activity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Companies gather intelligence prior to merger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B93F1-DABD-56A5-1E12-8555AC4FA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511" y="2762892"/>
            <a:ext cx="2958193" cy="382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61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5556E-0956-2A76-6BB1-95D4503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Complicating our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C85F9-8926-4ECE-9758-95ED606B4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/>
              <a:t>In addition to cutting across different </a:t>
            </a:r>
            <a:br>
              <a:rPr lang="en-US"/>
            </a:br>
            <a:r>
              <a:rPr lang="en-US" b="1">
                <a:solidFill>
                  <a:schemeClr val="accent6"/>
                </a:solidFill>
              </a:rPr>
              <a:t>users</a:t>
            </a:r>
            <a:r>
              <a:rPr lang="en-US"/>
              <a:t>, intelligence cuts across</a:t>
            </a:r>
            <a:br>
              <a:rPr lang="en-US"/>
            </a:br>
            <a:r>
              <a:rPr lang="en-US"/>
              <a:t>numerous </a:t>
            </a:r>
            <a:r>
              <a:rPr lang="en-US" b="1">
                <a:solidFill>
                  <a:srgbClr val="FF0000"/>
                </a:solidFill>
              </a:rPr>
              <a:t>targets</a:t>
            </a:r>
            <a:r>
              <a:rPr lang="en-US"/>
              <a:t>: </a:t>
            </a:r>
          </a:p>
          <a:p>
            <a:pPr lvl="1"/>
            <a:endParaRPr lang="en-US"/>
          </a:p>
          <a:p>
            <a:pPr lvl="1"/>
            <a:r>
              <a:rPr lang="en-US" sz="2800"/>
              <a:t>Criminals</a:t>
            </a:r>
          </a:p>
          <a:p>
            <a:pPr lvl="1"/>
            <a:r>
              <a:rPr lang="en-US" sz="2800"/>
              <a:t>Corporations</a:t>
            </a:r>
          </a:p>
          <a:p>
            <a:pPr lvl="1"/>
            <a:r>
              <a:rPr lang="en-US" sz="2800"/>
              <a:t>Nations</a:t>
            </a:r>
          </a:p>
          <a:p>
            <a:pPr lvl="1"/>
            <a:r>
              <a:rPr lang="en-US" sz="2800"/>
              <a:t>Militaries</a:t>
            </a:r>
          </a:p>
          <a:p>
            <a:pPr lvl="1"/>
            <a:r>
              <a:rPr lang="en-US" sz="2800"/>
              <a:t>Non-profits</a:t>
            </a:r>
          </a:p>
          <a:p>
            <a:pPr lvl="1"/>
            <a:r>
              <a:rPr lang="en-US" sz="2800"/>
              <a:t>You</a:t>
            </a:r>
          </a:p>
        </p:txBody>
      </p:sp>
      <p:pic>
        <p:nvPicPr>
          <p:cNvPr id="7" name="Picture 6" descr="A group of people sitting in a room with computers&#10;&#10;Description automatically generated">
            <a:extLst>
              <a:ext uri="{FF2B5EF4-FFF2-40B4-BE49-F238E27FC236}">
                <a16:creationId xmlns:a16="http://schemas.microsoft.com/office/drawing/2014/main" id="{DFBE3D22-0067-8BF1-5031-852B72D22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775" y="2585145"/>
            <a:ext cx="6193234" cy="390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39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F99F4-66AE-D902-EAB7-EAF63D1AB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D5236-BF3B-7E8D-49AB-B52029465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Complicating our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69331-5B4E-B101-A755-495A66B66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/>
              <a:t>In addition to cutting across different </a:t>
            </a:r>
            <a:br>
              <a:rPr lang="en-US"/>
            </a:br>
            <a:r>
              <a:rPr lang="en-US" b="1">
                <a:solidFill>
                  <a:schemeClr val="accent6"/>
                </a:solidFill>
              </a:rPr>
              <a:t>users</a:t>
            </a:r>
            <a:r>
              <a:rPr lang="en-US"/>
              <a:t>, intelligence cuts across</a:t>
            </a:r>
            <a:br>
              <a:rPr lang="en-US"/>
            </a:br>
            <a:r>
              <a:rPr lang="en-US"/>
              <a:t>numerous </a:t>
            </a:r>
            <a:r>
              <a:rPr lang="en-US" b="1">
                <a:solidFill>
                  <a:srgbClr val="FF0000"/>
                </a:solidFill>
              </a:rPr>
              <a:t>targets</a:t>
            </a:r>
            <a:r>
              <a:rPr lang="en-US"/>
              <a:t>: </a:t>
            </a:r>
          </a:p>
          <a:p>
            <a:pPr lvl="1"/>
            <a:endParaRPr lang="en-US"/>
          </a:p>
          <a:p>
            <a:pPr lvl="1"/>
            <a:r>
              <a:rPr lang="en-US" sz="2800"/>
              <a:t>Criminals</a:t>
            </a:r>
          </a:p>
          <a:p>
            <a:pPr lvl="1"/>
            <a:r>
              <a:rPr lang="en-US" sz="2800"/>
              <a:t>Corporations</a:t>
            </a:r>
          </a:p>
          <a:p>
            <a:pPr lvl="1"/>
            <a:r>
              <a:rPr lang="en-US" sz="2800"/>
              <a:t>Nations</a:t>
            </a:r>
          </a:p>
          <a:p>
            <a:pPr lvl="1"/>
            <a:r>
              <a:rPr lang="en-US" sz="2800"/>
              <a:t>Militaries</a:t>
            </a:r>
          </a:p>
          <a:p>
            <a:pPr lvl="1"/>
            <a:r>
              <a:rPr lang="en-US" sz="2800"/>
              <a:t>Non-profits</a:t>
            </a:r>
          </a:p>
          <a:p>
            <a:pPr lvl="1"/>
            <a:r>
              <a:rPr lang="en-US" sz="2800" b="1">
                <a:solidFill>
                  <a:srgbClr val="FF0000"/>
                </a:solidFill>
              </a:rPr>
              <a:t>You</a:t>
            </a:r>
          </a:p>
        </p:txBody>
      </p:sp>
      <p:pic>
        <p:nvPicPr>
          <p:cNvPr id="4" name="Picture 3" descr="A sign with blue letters&#10;&#10;Description automatically generated">
            <a:extLst>
              <a:ext uri="{FF2B5EF4-FFF2-40B4-BE49-F238E27FC236}">
                <a16:creationId xmlns:a16="http://schemas.microsoft.com/office/drawing/2014/main" id="{DAE17D06-DE1A-12F1-C527-663002F53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564" y="3741858"/>
            <a:ext cx="6143853" cy="2945149"/>
          </a:xfrm>
          <a:prstGeom prst="rect">
            <a:avLst/>
          </a:prstGeom>
        </p:spPr>
      </p:pic>
      <p:pic>
        <p:nvPicPr>
          <p:cNvPr id="5" name="Picture 4" descr="A screen shot of a movie&#10;&#10;Description automatically generated">
            <a:extLst>
              <a:ext uri="{FF2B5EF4-FFF2-40B4-BE49-F238E27FC236}">
                <a16:creationId xmlns:a16="http://schemas.microsoft.com/office/drawing/2014/main" id="{A82AD811-FAC8-B046-1357-EFE94216B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111" y="162765"/>
            <a:ext cx="3170757" cy="332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82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DA384-B009-2D11-FD0F-C9703B307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D678C-C520-B8D3-F7D4-C3B6194F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Complicating our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50E6B-CA33-CDB4-7A7E-BE09A32FF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/>
              <a:t>As well as cutting across</a:t>
            </a:r>
            <a:br>
              <a:rPr lang="en-US"/>
            </a:br>
            <a:r>
              <a:rPr lang="en-US"/>
              <a:t>numerous </a:t>
            </a:r>
            <a:r>
              <a:rPr lang="en-US" b="1">
                <a:solidFill>
                  <a:srgbClr val="FF0000"/>
                </a:solidFill>
              </a:rPr>
              <a:t>sources</a:t>
            </a:r>
            <a:r>
              <a:rPr lang="en-US"/>
              <a:t>: </a:t>
            </a:r>
          </a:p>
          <a:p>
            <a:pPr lvl="1"/>
            <a:endParaRPr lang="en-US"/>
          </a:p>
          <a:p>
            <a:pPr lvl="1"/>
            <a:r>
              <a:rPr lang="en-US" sz="2800"/>
              <a:t>Open-Source (OSINT)</a:t>
            </a:r>
          </a:p>
          <a:p>
            <a:pPr lvl="1"/>
            <a:r>
              <a:rPr lang="en-US" sz="2800"/>
              <a:t>Human (HUMINT)</a:t>
            </a:r>
          </a:p>
          <a:p>
            <a:pPr lvl="1"/>
            <a:r>
              <a:rPr lang="en-US" sz="2800"/>
              <a:t>Imagery (IMINT)</a:t>
            </a:r>
          </a:p>
          <a:p>
            <a:pPr lvl="1"/>
            <a:r>
              <a:rPr lang="en-US" sz="2800"/>
              <a:t>Signals (SIGINT)</a:t>
            </a:r>
          </a:p>
          <a:p>
            <a:pPr lvl="1"/>
            <a:r>
              <a:rPr lang="en-US" sz="2800"/>
              <a:t>Measurement (MASINT)</a:t>
            </a:r>
          </a:p>
          <a:p>
            <a:pPr lvl="1"/>
            <a:r>
              <a:rPr lang="en-US" sz="2800"/>
              <a:t>Geographic (GEOINT)</a:t>
            </a:r>
          </a:p>
        </p:txBody>
      </p:sp>
      <p:pic>
        <p:nvPicPr>
          <p:cNvPr id="5" name="Picture 4" descr="A diagram of different types of communication&#10;&#10;Description automatically generated">
            <a:extLst>
              <a:ext uri="{FF2B5EF4-FFF2-40B4-BE49-F238E27FC236}">
                <a16:creationId xmlns:a16="http://schemas.microsoft.com/office/drawing/2014/main" id="{A40DD623-4322-511F-4630-18C7A4B15B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8" r="1"/>
          <a:stretch/>
        </p:blipFill>
        <p:spPr>
          <a:xfrm>
            <a:off x="5987079" y="2354261"/>
            <a:ext cx="5920758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01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039D1-35F8-4B95-41E7-CAE917397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Battle of Cannae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3E3E5-7F5E-96DF-7C06-04787AEBC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60657"/>
          </a:xfrm>
        </p:spPr>
        <p:txBody>
          <a:bodyPr/>
          <a:lstStyle/>
          <a:p>
            <a:r>
              <a:rPr lang="en-US"/>
              <a:t>216 BCE Second Punic War</a:t>
            </a:r>
          </a:p>
          <a:p>
            <a:endParaRPr lang="en-US"/>
          </a:p>
          <a:p>
            <a:r>
              <a:rPr lang="en-US"/>
              <a:t>Romans raised an army of ~70,000 troops </a:t>
            </a:r>
            <a:br>
              <a:rPr lang="en-US"/>
            </a:br>
            <a:r>
              <a:rPr lang="en-US"/>
              <a:t>to push Hannibal from the pennisula, </a:t>
            </a:r>
            <a:br>
              <a:rPr lang="en-US"/>
            </a:br>
            <a:r>
              <a:rPr lang="en-US"/>
              <a:t>some of whom were Celtic warriors from </a:t>
            </a:r>
            <a:br>
              <a:rPr lang="en-US"/>
            </a:br>
            <a:r>
              <a:rPr lang="en-US"/>
              <a:t>nearby regions</a:t>
            </a:r>
          </a:p>
          <a:p>
            <a:endParaRPr lang="en-US"/>
          </a:p>
          <a:p>
            <a:r>
              <a:rPr lang="en-US"/>
              <a:t>Some of whom were spies for Hannibal...</a:t>
            </a:r>
          </a:p>
        </p:txBody>
      </p:sp>
      <p:pic>
        <p:nvPicPr>
          <p:cNvPr id="5" name="Picture 4" descr="A statue of a person wearing a crown&#10;&#10;Description automatically generated">
            <a:extLst>
              <a:ext uri="{FF2B5EF4-FFF2-40B4-BE49-F238E27FC236}">
                <a16:creationId xmlns:a16="http://schemas.microsoft.com/office/drawing/2014/main" id="{414CC988-FFAA-D124-1BAB-CFB10AB85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0" y="802640"/>
            <a:ext cx="4540250" cy="55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724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5CB19-8DA0-8CE2-A70A-8F0E57A69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9FFAE-FFBF-5CA7-03D8-1A98F2515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1E69D-D754-B30E-042E-A44DBDD9F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Intelligence Successes and Failures</a:t>
            </a:r>
          </a:p>
          <a:p>
            <a:endParaRPr lang="en-US"/>
          </a:p>
          <a:p>
            <a:r>
              <a:rPr lang="en-US"/>
              <a:t>Characterizing Intelligence</a:t>
            </a:r>
          </a:p>
          <a:p>
            <a:endParaRPr lang="en-US"/>
          </a:p>
          <a:p>
            <a:r>
              <a:rPr lang="en-US">
                <a:solidFill>
                  <a:srgbClr val="FF0000"/>
                </a:solidFill>
              </a:rPr>
              <a:t>Design Patterns 101</a:t>
            </a:r>
          </a:p>
        </p:txBody>
      </p:sp>
    </p:spTree>
    <p:extLst>
      <p:ext uri="{BB962C8B-B14F-4D97-AF65-F5344CB8AC3E}">
        <p14:creationId xmlns:p14="http://schemas.microsoft.com/office/powerpoint/2010/main" val="4263112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6493-9397-0ECF-7D3D-264507C12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Competency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74933-0524-D2C1-953E-C7EE1E00C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/>
              <a:t>Competency questions</a:t>
            </a:r>
            <a:r>
              <a:rPr lang="en-US"/>
              <a:t> represent functional requirements for ontologies; they are used to evaluate the quality of ontologies with respect to user goals</a:t>
            </a:r>
          </a:p>
          <a:p>
            <a:endParaRPr lang="en-US"/>
          </a:p>
          <a:p>
            <a:r>
              <a:rPr lang="en-US"/>
              <a:t>Competency question used for this demo: </a:t>
            </a:r>
          </a:p>
          <a:p>
            <a:endParaRPr lang="en-US"/>
          </a:p>
          <a:p>
            <a:pPr marL="0" indent="0" algn="ctr">
              <a:buNone/>
            </a:pPr>
            <a:r>
              <a:rPr lang="en-US" b="1" i="1">
                <a:solidFill>
                  <a:srgbClr val="FF0000"/>
                </a:solidFill>
              </a:rPr>
              <a:t>Has a drone crossed the Arizona-Mexico border?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37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6493-9397-0ECF-7D3D-264507C12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</p:spPr>
        <p:txBody>
          <a:bodyPr/>
          <a:lstStyle/>
          <a:p>
            <a:r>
              <a:rPr lang="en-US"/>
              <a:t>Three Drone Border Crossing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74933-0524-D2C1-953E-C7EE1E00C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019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en-US"/>
          </a:p>
          <a:p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25BC1-8B3E-DE5D-CAFD-2791604E39F2}"/>
              </a:ext>
            </a:extLst>
          </p:cNvPr>
          <p:cNvCxnSpPr>
            <a:cxnSpLocks/>
            <a:stCxn id="39" idx="0"/>
            <a:endCxn id="50" idx="2"/>
          </p:cNvCxnSpPr>
          <p:nvPr/>
        </p:nvCxnSpPr>
        <p:spPr>
          <a:xfrm flipV="1">
            <a:off x="2873145" y="2848730"/>
            <a:ext cx="0" cy="1632745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5AD6FE-721A-F920-B685-2775C76A1BD4}"/>
              </a:ext>
            </a:extLst>
          </p:cNvPr>
          <p:cNvCxnSpPr>
            <a:cxnSpLocks/>
            <a:stCxn id="51" idx="0"/>
          </p:cNvCxnSpPr>
          <p:nvPr/>
        </p:nvCxnSpPr>
        <p:spPr>
          <a:xfrm flipH="1" flipV="1">
            <a:off x="5972166" y="3898861"/>
            <a:ext cx="9527" cy="582614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BE6B35-8DBB-75AD-1A05-2CA48B8669F2}"/>
              </a:ext>
            </a:extLst>
          </p:cNvPr>
          <p:cNvCxnSpPr>
            <a:cxnSpLocks/>
          </p:cNvCxnSpPr>
          <p:nvPr/>
        </p:nvCxnSpPr>
        <p:spPr>
          <a:xfrm flipV="1">
            <a:off x="9414092" y="3995700"/>
            <a:ext cx="376236" cy="525460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8F028AE-1D21-D25F-AB44-BE9D214EB9DC}"/>
              </a:ext>
            </a:extLst>
          </p:cNvPr>
          <p:cNvSpPr/>
          <p:nvPr/>
        </p:nvSpPr>
        <p:spPr>
          <a:xfrm>
            <a:off x="1601562" y="1990725"/>
            <a:ext cx="2543167" cy="3167024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2E6A73-B334-BBC3-F164-D7A0EFCFEE4F}"/>
              </a:ext>
            </a:extLst>
          </p:cNvPr>
          <p:cNvSpPr/>
          <p:nvPr/>
        </p:nvSpPr>
        <p:spPr>
          <a:xfrm>
            <a:off x="4705346" y="1989098"/>
            <a:ext cx="2543167" cy="3143250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7AFDC8-CD81-6D9D-B0D1-4FB2AD65EBFB}"/>
              </a:ext>
            </a:extLst>
          </p:cNvPr>
          <p:cNvSpPr/>
          <p:nvPr/>
        </p:nvSpPr>
        <p:spPr>
          <a:xfrm>
            <a:off x="7818657" y="1989098"/>
            <a:ext cx="2543167" cy="3143249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8BE591-3077-76D3-6855-B4B25C3DF8AF}"/>
              </a:ext>
            </a:extLst>
          </p:cNvPr>
          <p:cNvCxnSpPr>
            <a:cxnSpLocks/>
            <a:stCxn id="19" idx="1"/>
            <a:endCxn id="19" idx="3"/>
          </p:cNvCxnSpPr>
          <p:nvPr/>
        </p:nvCxnSpPr>
        <p:spPr>
          <a:xfrm>
            <a:off x="1601562" y="3574237"/>
            <a:ext cx="254316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A608F1-5091-4756-5427-782A1CB3C9FC}"/>
              </a:ext>
            </a:extLst>
          </p:cNvPr>
          <p:cNvCxnSpPr/>
          <p:nvPr/>
        </p:nvCxnSpPr>
        <p:spPr>
          <a:xfrm>
            <a:off x="4710110" y="3589299"/>
            <a:ext cx="254316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8F3D8B-9967-99E6-8727-A32443A2F972}"/>
              </a:ext>
            </a:extLst>
          </p:cNvPr>
          <p:cNvCxnSpPr/>
          <p:nvPr/>
        </p:nvCxnSpPr>
        <p:spPr>
          <a:xfrm>
            <a:off x="7823419" y="3605175"/>
            <a:ext cx="254316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8EB964-B472-34A8-9C74-8FA0051D5C9D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9752229" y="2864606"/>
            <a:ext cx="0" cy="1168400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DB27D5-1003-7539-1F84-B65A4D7AB443}"/>
              </a:ext>
            </a:extLst>
          </p:cNvPr>
          <p:cNvCxnSpPr>
            <a:cxnSpLocks/>
          </p:cNvCxnSpPr>
          <p:nvPr/>
        </p:nvCxnSpPr>
        <p:spPr>
          <a:xfrm flipV="1">
            <a:off x="5972166" y="2703474"/>
            <a:ext cx="0" cy="500858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BFF31A5-7335-AB20-D1F5-E5AD001F987D}"/>
              </a:ext>
            </a:extLst>
          </p:cNvPr>
          <p:cNvSpPr txBox="1"/>
          <p:nvPr/>
        </p:nvSpPr>
        <p:spPr>
          <a:xfrm>
            <a:off x="7939631" y="5205094"/>
            <a:ext cx="2296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Flat Non-Linear Path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A397BE-5A5B-A6FB-F4B9-CBD0D9446356}"/>
              </a:ext>
            </a:extLst>
          </p:cNvPr>
          <p:cNvSpPr txBox="1"/>
          <p:nvPr/>
        </p:nvSpPr>
        <p:spPr>
          <a:xfrm>
            <a:off x="4825767" y="5207756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Climbing Linear Path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6A0509-2439-A2BB-0247-C3F634F4DBA3}"/>
              </a:ext>
            </a:extLst>
          </p:cNvPr>
          <p:cNvSpPr txBox="1"/>
          <p:nvPr/>
        </p:nvSpPr>
        <p:spPr>
          <a:xfrm>
            <a:off x="1955586" y="5207756"/>
            <a:ext cx="1835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Flat, Linear Path</a:t>
            </a:r>
          </a:p>
        </p:txBody>
      </p:sp>
      <p:pic>
        <p:nvPicPr>
          <p:cNvPr id="39" name="Graphic 38" descr="Quadcopter with solid fill">
            <a:extLst>
              <a:ext uri="{FF2B5EF4-FFF2-40B4-BE49-F238E27FC236}">
                <a16:creationId xmlns:a16="http://schemas.microsoft.com/office/drawing/2014/main" id="{8E4CF782-8090-82E0-9DAB-C0E7820C8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5008" y="4481475"/>
            <a:ext cx="676274" cy="676274"/>
          </a:xfrm>
          <a:prstGeom prst="rect">
            <a:avLst/>
          </a:prstGeom>
        </p:spPr>
      </p:pic>
      <p:pic>
        <p:nvPicPr>
          <p:cNvPr id="45" name="Graphic 44" descr="Quadcopter with solid fill">
            <a:extLst>
              <a:ext uri="{FF2B5EF4-FFF2-40B4-BE49-F238E27FC236}">
                <a16:creationId xmlns:a16="http://schemas.microsoft.com/office/drawing/2014/main" id="{A4824985-0C54-6756-C5B5-D90FCEA5F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3919" y="2999553"/>
            <a:ext cx="1137437" cy="1137437"/>
          </a:xfrm>
          <a:prstGeom prst="rect">
            <a:avLst/>
          </a:prstGeom>
        </p:spPr>
      </p:pic>
      <p:pic>
        <p:nvPicPr>
          <p:cNvPr id="50" name="Graphic 49" descr="Quadcopter with solid fill">
            <a:extLst>
              <a:ext uri="{FF2B5EF4-FFF2-40B4-BE49-F238E27FC236}">
                <a16:creationId xmlns:a16="http://schemas.microsoft.com/office/drawing/2014/main" id="{BA58ED2F-31C4-8274-00DC-AB00D062D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5008" y="2172456"/>
            <a:ext cx="676274" cy="676274"/>
          </a:xfrm>
          <a:prstGeom prst="rect">
            <a:avLst/>
          </a:prstGeom>
        </p:spPr>
      </p:pic>
      <p:pic>
        <p:nvPicPr>
          <p:cNvPr id="51" name="Graphic 50" descr="Quadcopter with solid fill">
            <a:extLst>
              <a:ext uri="{FF2B5EF4-FFF2-40B4-BE49-F238E27FC236}">
                <a16:creationId xmlns:a16="http://schemas.microsoft.com/office/drawing/2014/main" id="{46D25299-B01B-AB45-3486-8FB31193B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3556" y="4481475"/>
            <a:ext cx="676274" cy="676274"/>
          </a:xfrm>
          <a:prstGeom prst="rect">
            <a:avLst/>
          </a:prstGeom>
        </p:spPr>
      </p:pic>
      <p:pic>
        <p:nvPicPr>
          <p:cNvPr id="53" name="Graphic 52" descr="Quadcopter with solid fill">
            <a:extLst>
              <a:ext uri="{FF2B5EF4-FFF2-40B4-BE49-F238E27FC236}">
                <a16:creationId xmlns:a16="http://schemas.microsoft.com/office/drawing/2014/main" id="{106F975B-DAFA-69F1-29F2-2A49DB235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7343" y="4490207"/>
            <a:ext cx="676274" cy="676274"/>
          </a:xfrm>
          <a:prstGeom prst="rect">
            <a:avLst/>
          </a:prstGeom>
        </p:spPr>
      </p:pic>
      <p:pic>
        <p:nvPicPr>
          <p:cNvPr id="55" name="Graphic 54" descr="Quadcopter with solid fill">
            <a:extLst>
              <a:ext uri="{FF2B5EF4-FFF2-40B4-BE49-F238E27FC236}">
                <a16:creationId xmlns:a16="http://schemas.microsoft.com/office/drawing/2014/main" id="{440D69E4-30FC-ADE9-35C2-F8C81E707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14092" y="2188332"/>
            <a:ext cx="676274" cy="676274"/>
          </a:xfrm>
          <a:prstGeom prst="rect">
            <a:avLst/>
          </a:prstGeom>
        </p:spPr>
      </p:pic>
      <p:pic>
        <p:nvPicPr>
          <p:cNvPr id="61" name="Graphic 60" descr="Quadcopter with solid fill">
            <a:extLst>
              <a:ext uri="{FF2B5EF4-FFF2-40B4-BE49-F238E27FC236}">
                <a16:creationId xmlns:a16="http://schemas.microsoft.com/office/drawing/2014/main" id="{BDA10A55-FAF0-61EF-7284-669C54D700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3918" y="1800989"/>
            <a:ext cx="1137437" cy="11374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B722DD-4281-2723-F6E0-6E9E37FB72C9}"/>
              </a:ext>
            </a:extLst>
          </p:cNvPr>
          <p:cNvSpPr txBox="1"/>
          <p:nvPr/>
        </p:nvSpPr>
        <p:spPr>
          <a:xfrm>
            <a:off x="1701576" y="5910718"/>
            <a:ext cx="8788847" cy="40011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Each flight path is a way in which a drone might cross the a US border.</a:t>
            </a:r>
          </a:p>
        </p:txBody>
      </p:sp>
    </p:spTree>
    <p:extLst>
      <p:ext uri="{BB962C8B-B14F-4D97-AF65-F5344CB8AC3E}">
        <p14:creationId xmlns:p14="http://schemas.microsoft.com/office/powerpoint/2010/main" val="3198241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1AD7B-6735-09CA-75C0-208D6B1A2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Ontology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58398-77A1-175D-37B6-2203FEC58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Addressing the competency question requires ontologically representing data relevant to the question</a:t>
            </a:r>
          </a:p>
          <a:p>
            <a:endParaRPr lang="en-US"/>
          </a:p>
          <a:p>
            <a:r>
              <a:rPr lang="en-US"/>
              <a:t>For our example, we will need representations of: 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138EBB-45BA-B4F2-7225-8E0015DF1C2B}"/>
              </a:ext>
            </a:extLst>
          </p:cNvPr>
          <p:cNvSpPr txBox="1"/>
          <p:nvPr/>
        </p:nvSpPr>
        <p:spPr>
          <a:xfrm>
            <a:off x="6626909" y="4001294"/>
            <a:ext cx="157286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latitude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altitude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longitude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time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22D858-AF24-B42C-520D-D79824D56F36}"/>
              </a:ext>
            </a:extLst>
          </p:cNvPr>
          <p:cNvSpPr txBox="1"/>
          <p:nvPr/>
        </p:nvSpPr>
        <p:spPr>
          <a:xfrm>
            <a:off x="2226358" y="4008815"/>
            <a:ext cx="333873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border/boundary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geographic region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drone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speed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104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5A0EF-25C9-579D-5C7E-ECCB9AE54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4A341-981E-AA1E-86B7-DE7482CF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Ontology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E872A-4D05-A5B3-387F-E6D5025F9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Addressing the competency question requires ontologically representing data relevant to the question</a:t>
            </a:r>
          </a:p>
          <a:p>
            <a:endParaRPr lang="en-US"/>
          </a:p>
          <a:p>
            <a:r>
              <a:rPr lang="en-US"/>
              <a:t>For our example, we will need representations of: 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0A01A-FEC9-CE28-859A-7F9BC7CFD800}"/>
              </a:ext>
            </a:extLst>
          </p:cNvPr>
          <p:cNvSpPr txBox="1"/>
          <p:nvPr/>
        </p:nvSpPr>
        <p:spPr>
          <a:xfrm>
            <a:off x="6626909" y="4001294"/>
            <a:ext cx="157286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latitude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altitude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longitude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time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6DD2E8-B514-FEC1-3F84-71C4EDC1D771}"/>
              </a:ext>
            </a:extLst>
          </p:cNvPr>
          <p:cNvSpPr txBox="1"/>
          <p:nvPr/>
        </p:nvSpPr>
        <p:spPr>
          <a:xfrm>
            <a:off x="2226358" y="4008815"/>
            <a:ext cx="333873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border/boundary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geographic region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drone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speed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482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92D7D-9DB9-BB43-05E3-72937D4B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 of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A833D-1387-25D8-FAE5-1E53DCF27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Fiat Line Boundary =def A continuous flat line whose location is defined in relation to some material entity.</a:t>
            </a:r>
            <a:br>
              <a:rPr lang="en-US"/>
            </a:br>
            <a:endParaRPr lang="en-US"/>
          </a:p>
          <a:p>
            <a:r>
              <a:rPr lang="en-US"/>
              <a:t>The MX-AZ border is an instance of the class Fiat Line Boundary. 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4D5C09D-73D6-DEF0-A06E-E3D0E8A241D9}"/>
              </a:ext>
            </a:extLst>
          </p:cNvPr>
          <p:cNvSpPr/>
          <p:nvPr/>
        </p:nvSpPr>
        <p:spPr>
          <a:xfrm>
            <a:off x="8713207" y="3838297"/>
            <a:ext cx="2124075" cy="94773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Fiat Line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Boundary</a:t>
            </a: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3DA428DB-8C8E-7697-696F-29DDA983E95A}"/>
              </a:ext>
            </a:extLst>
          </p:cNvPr>
          <p:cNvSpPr/>
          <p:nvPr/>
        </p:nvSpPr>
        <p:spPr>
          <a:xfrm>
            <a:off x="9019047" y="5527486"/>
            <a:ext cx="1512397" cy="1186079"/>
          </a:xfrm>
          <a:prstGeom prst="diamond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MX-AZ border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185BD9-84C1-FEDC-4AC7-01825F6F2A0D}"/>
              </a:ext>
            </a:extLst>
          </p:cNvPr>
          <p:cNvCxnSpPr>
            <a:stCxn id="5" idx="0"/>
            <a:endCxn id="4" idx="4"/>
          </p:cNvCxnSpPr>
          <p:nvPr/>
        </p:nvCxnSpPr>
        <p:spPr>
          <a:xfrm flipH="1" flipV="1">
            <a:off x="9775245" y="4786033"/>
            <a:ext cx="1" cy="7414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4523AC-0C07-DC07-B09F-525D9F02098B}"/>
              </a:ext>
            </a:extLst>
          </p:cNvPr>
          <p:cNvSpPr txBox="1"/>
          <p:nvPr/>
        </p:nvSpPr>
        <p:spPr>
          <a:xfrm>
            <a:off x="9234127" y="5142410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2D1B2B-DA37-64D7-B55A-8EDDC061E966}"/>
              </a:ext>
            </a:extLst>
          </p:cNvPr>
          <p:cNvSpPr txBox="1"/>
          <p:nvPr/>
        </p:nvSpPr>
        <p:spPr>
          <a:xfrm>
            <a:off x="895186" y="4312165"/>
            <a:ext cx="736522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We visually represent this relationship with an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  oval for the class Fiat Line Boundary, a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  diamond for the instance MX-AZ border, and an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  arrow indicating the latter is a type of the former.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20099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7413D-B862-D46E-EB67-43D9DA727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4D336-D326-7DB9-F0C9-E50098E41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Ontology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4D022-AF4A-224D-8D97-47236463F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Addressing the competency question requires ontologically representing data relevant to the question</a:t>
            </a:r>
          </a:p>
          <a:p>
            <a:endParaRPr lang="en-US"/>
          </a:p>
          <a:p>
            <a:r>
              <a:rPr lang="en-US"/>
              <a:t>For our example, we will need representations of: 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8D5E9B-1779-7E75-4F9D-4E424F563DB4}"/>
              </a:ext>
            </a:extLst>
          </p:cNvPr>
          <p:cNvSpPr txBox="1"/>
          <p:nvPr/>
        </p:nvSpPr>
        <p:spPr>
          <a:xfrm>
            <a:off x="6626909" y="4001294"/>
            <a:ext cx="157286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latitude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altitude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longitude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time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CCC09-FC3A-6CC4-6595-6CE57E4148A0}"/>
              </a:ext>
            </a:extLst>
          </p:cNvPr>
          <p:cNvSpPr txBox="1"/>
          <p:nvPr/>
        </p:nvSpPr>
        <p:spPr>
          <a:xfrm>
            <a:off x="2226358" y="4008815"/>
            <a:ext cx="333873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border/boundary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geographic region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drone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speed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46540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92D7D-9DB9-BB43-05E3-72937D4B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 of Geographic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A833D-1387-25D8-FAE5-1E53DCF2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6650"/>
          </a:xfrm>
        </p:spPr>
        <p:txBody>
          <a:bodyPr>
            <a:normAutofit/>
          </a:bodyPr>
          <a:lstStyle/>
          <a:p>
            <a:r>
              <a:rPr lang="en-US"/>
              <a:t>Geographic Region =def A geographic entity demarcated by one or more boundaries all of whose lines are located on the Earth’s surface.</a:t>
            </a:r>
          </a:p>
          <a:p>
            <a:endParaRPr lang="en-US"/>
          </a:p>
          <a:p>
            <a:r>
              <a:rPr lang="en-US"/>
              <a:t>The MX-AZ border is located in some instance of Geographic Region, which has parts corresponding to parts of the border</a:t>
            </a:r>
          </a:p>
          <a:p>
            <a:endParaRPr lang="en-US"/>
          </a:p>
          <a:p>
            <a:r>
              <a:rPr lang="en-US"/>
              <a:t>The geographic parts are associated </a:t>
            </a:r>
            <a:br>
              <a:rPr lang="en-US"/>
            </a:br>
            <a:r>
              <a:rPr lang="en-US"/>
              <a:t>with latitude and longitudes, </a:t>
            </a:r>
            <a:br>
              <a:rPr lang="en-US"/>
            </a:br>
            <a:r>
              <a:rPr lang="en-US"/>
              <a:t>represented by, for simplicity, </a:t>
            </a:r>
            <a:br>
              <a:rPr lang="en-US"/>
            </a:br>
            <a:r>
              <a:rPr lang="en-US"/>
              <a:t>decimal values represented by </a:t>
            </a:r>
            <a:br>
              <a:rPr lang="en-US"/>
            </a:br>
            <a:r>
              <a:rPr lang="en-US"/>
              <a:t>rectangles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F7BB566C-D70E-17DF-B5AC-E974503337B4}"/>
              </a:ext>
            </a:extLst>
          </p:cNvPr>
          <p:cNvSpPr/>
          <p:nvPr/>
        </p:nvSpPr>
        <p:spPr>
          <a:xfrm>
            <a:off x="6626262" y="5031163"/>
            <a:ext cx="1834773" cy="1104727"/>
          </a:xfrm>
          <a:prstGeom prst="diamond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geographic part 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44E9577-86A1-56B2-3417-877EFDE78D5B}"/>
              </a:ext>
            </a:extLst>
          </p:cNvPr>
          <p:cNvSpPr/>
          <p:nvPr/>
        </p:nvSpPr>
        <p:spPr>
          <a:xfrm>
            <a:off x="10016487" y="4895811"/>
            <a:ext cx="1270638" cy="40963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FF080A-CEA8-B6C0-2802-9E473568F061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8461035" y="5583527"/>
            <a:ext cx="1555452" cy="2949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473C7B-2DA3-D116-F821-40F5D2B3EED6}"/>
              </a:ext>
            </a:extLst>
          </p:cNvPr>
          <p:cNvSpPr/>
          <p:nvPr/>
        </p:nvSpPr>
        <p:spPr>
          <a:xfrm>
            <a:off x="10016487" y="5673709"/>
            <a:ext cx="1270638" cy="40963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D82FF3-ADAC-3928-F5A4-88149D6A7BC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8461035" y="5100627"/>
            <a:ext cx="1555452" cy="48290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E6E982-DD5E-F4C5-F3BA-F2384DAF1157}"/>
              </a:ext>
            </a:extLst>
          </p:cNvPr>
          <p:cNvSpPr txBox="1"/>
          <p:nvPr/>
        </p:nvSpPr>
        <p:spPr>
          <a:xfrm>
            <a:off x="8157575" y="5019452"/>
            <a:ext cx="116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has lon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DEC197-AF64-F960-8965-2DF223F57D9C}"/>
              </a:ext>
            </a:extLst>
          </p:cNvPr>
          <p:cNvSpPr txBox="1"/>
          <p:nvPr/>
        </p:nvSpPr>
        <p:spPr>
          <a:xfrm>
            <a:off x="8160753" y="5744786"/>
            <a:ext cx="1119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has lat value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29C3-4553-00E3-8638-1D7CA8944415}"/>
              </a:ext>
            </a:extLst>
          </p:cNvPr>
          <p:cNvSpPr txBox="1"/>
          <p:nvPr/>
        </p:nvSpPr>
        <p:spPr>
          <a:xfrm>
            <a:off x="10216430" y="4915428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decimal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1A72D-5DDE-75AC-3C77-55B4B4971F04}"/>
              </a:ext>
            </a:extLst>
          </p:cNvPr>
          <p:cNvSpPr txBox="1"/>
          <p:nvPr/>
        </p:nvSpPr>
        <p:spPr>
          <a:xfrm>
            <a:off x="10224949" y="5674440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decimal</a:t>
            </a:r>
          </a:p>
        </p:txBody>
      </p:sp>
    </p:spTree>
    <p:extLst>
      <p:ext uri="{BB962C8B-B14F-4D97-AF65-F5344CB8AC3E}">
        <p14:creationId xmlns:p14="http://schemas.microsoft.com/office/powerpoint/2010/main" val="38900460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25F6-9E9D-9A2D-2B84-46D58585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Representing Borders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17965B7-BB44-915F-9BCF-40A96CE59B84}"/>
              </a:ext>
            </a:extLst>
          </p:cNvPr>
          <p:cNvSpPr/>
          <p:nvPr/>
        </p:nvSpPr>
        <p:spPr>
          <a:xfrm>
            <a:off x="844632" y="2116877"/>
            <a:ext cx="2124075" cy="94773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Fiat Line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Boundary</a:t>
            </a: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89993BB5-EF03-5E65-93F4-9F5E9EF2C870}"/>
              </a:ext>
            </a:extLst>
          </p:cNvPr>
          <p:cNvSpPr/>
          <p:nvPr/>
        </p:nvSpPr>
        <p:spPr>
          <a:xfrm>
            <a:off x="1150472" y="3806066"/>
            <a:ext cx="1512397" cy="1186079"/>
          </a:xfrm>
          <a:prstGeom prst="diamond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MX-AZ border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5DAE683E-0E66-1634-25EA-C4CC4F74AA52}"/>
              </a:ext>
            </a:extLst>
          </p:cNvPr>
          <p:cNvSpPr/>
          <p:nvPr/>
        </p:nvSpPr>
        <p:spPr>
          <a:xfrm>
            <a:off x="3623670" y="3806067"/>
            <a:ext cx="1937979" cy="1186078"/>
          </a:xfrm>
          <a:prstGeom prst="diamond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geographic region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DACCDC9B-D40F-1002-EF43-CBF89AD78AF7}"/>
              </a:ext>
            </a:extLst>
          </p:cNvPr>
          <p:cNvSpPr/>
          <p:nvPr/>
        </p:nvSpPr>
        <p:spPr>
          <a:xfrm>
            <a:off x="6131369" y="2989888"/>
            <a:ext cx="1834773" cy="1104727"/>
          </a:xfrm>
          <a:prstGeom prst="diamond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geographic part 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ADBD1A7-3B7C-1A4F-BF15-4BC63F690C3D}"/>
              </a:ext>
            </a:extLst>
          </p:cNvPr>
          <p:cNvSpPr/>
          <p:nvPr/>
        </p:nvSpPr>
        <p:spPr>
          <a:xfrm>
            <a:off x="9521594" y="2854536"/>
            <a:ext cx="1270638" cy="40963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45274B-4F97-01D9-0A17-B0A0A7D609E5}"/>
              </a:ext>
            </a:extLst>
          </p:cNvPr>
          <p:cNvSpPr/>
          <p:nvPr/>
        </p:nvSpPr>
        <p:spPr>
          <a:xfrm>
            <a:off x="3530621" y="2119840"/>
            <a:ext cx="2124075" cy="94773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Geographic Region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FB0271-AD0B-9875-2BAC-9248FDD12038}"/>
              </a:ext>
            </a:extLst>
          </p:cNvPr>
          <p:cNvCxnSpPr>
            <a:stCxn id="5" idx="0"/>
            <a:endCxn id="4" idx="4"/>
          </p:cNvCxnSpPr>
          <p:nvPr/>
        </p:nvCxnSpPr>
        <p:spPr>
          <a:xfrm flipH="1" flipV="1">
            <a:off x="1906670" y="3064613"/>
            <a:ext cx="1" cy="7414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BC4F11-F61D-E384-A946-99FE91A8B460}"/>
              </a:ext>
            </a:extLst>
          </p:cNvPr>
          <p:cNvCxnSpPr>
            <a:cxnSpLocks/>
            <a:stCxn id="6" idx="0"/>
            <a:endCxn id="14" idx="4"/>
          </p:cNvCxnSpPr>
          <p:nvPr/>
        </p:nvCxnSpPr>
        <p:spPr>
          <a:xfrm flipH="1" flipV="1">
            <a:off x="4592659" y="3067576"/>
            <a:ext cx="1" cy="738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9F9D4C-EBBF-6EAA-20CE-F3CE41008B6F}"/>
              </a:ext>
            </a:extLst>
          </p:cNvPr>
          <p:cNvCxnSpPr>
            <a:cxnSpLocks/>
            <a:stCxn id="7" idx="3"/>
            <a:endCxn id="86" idx="1"/>
          </p:cNvCxnSpPr>
          <p:nvPr/>
        </p:nvCxnSpPr>
        <p:spPr>
          <a:xfrm>
            <a:off x="7966142" y="3542252"/>
            <a:ext cx="1555452" cy="2949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670C7F9-9142-FB48-8EF8-CBA9584B9235}"/>
              </a:ext>
            </a:extLst>
          </p:cNvPr>
          <p:cNvCxnSpPr>
            <a:cxnSpLocks/>
            <a:stCxn id="47" idx="3"/>
            <a:endCxn id="89" idx="1"/>
          </p:cNvCxnSpPr>
          <p:nvPr/>
        </p:nvCxnSpPr>
        <p:spPr>
          <a:xfrm flipV="1">
            <a:off x="7979290" y="5103597"/>
            <a:ext cx="1550829" cy="29864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AF5228-F2FC-FC75-3734-CF5B32AEEDD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662869" y="4399106"/>
            <a:ext cx="9608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AA97649-3AC0-3518-DD5C-4B2F81CA415A}"/>
              </a:ext>
            </a:extLst>
          </p:cNvPr>
          <p:cNvCxnSpPr>
            <a:cxnSpLocks/>
          </p:cNvCxnSpPr>
          <p:nvPr/>
        </p:nvCxnSpPr>
        <p:spPr>
          <a:xfrm flipV="1">
            <a:off x="5101293" y="3553460"/>
            <a:ext cx="1041769" cy="5473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129B80B-3767-9B45-50E2-1E39E6B7F568}"/>
              </a:ext>
            </a:extLst>
          </p:cNvPr>
          <p:cNvSpPr txBox="1"/>
          <p:nvPr/>
        </p:nvSpPr>
        <p:spPr>
          <a:xfrm>
            <a:off x="2616308" y="448697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located in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A047C68-296B-DC8B-3F21-7241EDDCCFE0}"/>
              </a:ext>
            </a:extLst>
          </p:cNvPr>
          <p:cNvSpPr txBox="1"/>
          <p:nvPr/>
        </p:nvSpPr>
        <p:spPr>
          <a:xfrm>
            <a:off x="4836243" y="3524506"/>
            <a:ext cx="801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has part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848C24-5D6C-43BB-5EE8-1184B91D604D}"/>
              </a:ext>
            </a:extLst>
          </p:cNvPr>
          <p:cNvSpPr txBox="1"/>
          <p:nvPr/>
        </p:nvSpPr>
        <p:spPr>
          <a:xfrm>
            <a:off x="7708750" y="5644633"/>
            <a:ext cx="1119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has lat value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18FF1B-FEAA-29B3-B645-4D83C1E54110}"/>
              </a:ext>
            </a:extLst>
          </p:cNvPr>
          <p:cNvSpPr txBox="1"/>
          <p:nvPr/>
        </p:nvSpPr>
        <p:spPr>
          <a:xfrm>
            <a:off x="7659056" y="4838256"/>
            <a:ext cx="116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has lon value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D2DFE3-C54A-6D1C-3CF3-8B111EF145CC}"/>
              </a:ext>
            </a:extLst>
          </p:cNvPr>
          <p:cNvSpPr/>
          <p:nvPr/>
        </p:nvSpPr>
        <p:spPr>
          <a:xfrm>
            <a:off x="10718122" y="203200"/>
            <a:ext cx="1252307" cy="4273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Class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58" name="Diamond 57">
            <a:extLst>
              <a:ext uri="{FF2B5EF4-FFF2-40B4-BE49-F238E27FC236}">
                <a16:creationId xmlns:a16="http://schemas.microsoft.com/office/drawing/2014/main" id="{B620CF56-D59B-81E1-6003-1D30EA847B11}"/>
              </a:ext>
            </a:extLst>
          </p:cNvPr>
          <p:cNvSpPr/>
          <p:nvPr/>
        </p:nvSpPr>
        <p:spPr>
          <a:xfrm>
            <a:off x="10667385" y="715667"/>
            <a:ext cx="1372827" cy="685735"/>
          </a:xfrm>
          <a:prstGeom prst="diamond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Instance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64E47BC-F06B-7DEC-02AB-E9F7CCAF29F6}"/>
              </a:ext>
            </a:extLst>
          </p:cNvPr>
          <p:cNvGrpSpPr/>
          <p:nvPr/>
        </p:nvGrpSpPr>
        <p:grpSpPr>
          <a:xfrm>
            <a:off x="10800757" y="1476377"/>
            <a:ext cx="1169672" cy="358954"/>
            <a:chOff x="8305798" y="5082895"/>
            <a:chExt cx="1512397" cy="533400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A9AEC54A-C9BE-6492-2CBD-06FDABE33581}"/>
                </a:ext>
              </a:extLst>
            </p:cNvPr>
            <p:cNvSpPr/>
            <p:nvPr/>
          </p:nvSpPr>
          <p:spPr>
            <a:xfrm>
              <a:off x="8305798" y="5082895"/>
              <a:ext cx="1512397" cy="533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3A1563D-A2BD-3FB5-C445-CC4875B62E41}"/>
                </a:ext>
              </a:extLst>
            </p:cNvPr>
            <p:cNvSpPr txBox="1"/>
            <p:nvPr/>
          </p:nvSpPr>
          <p:spPr>
            <a:xfrm>
              <a:off x="8645213" y="5155447"/>
              <a:ext cx="900095" cy="457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Value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5A093BD1-5602-A095-3C0D-7E3766CC8F9E}"/>
              </a:ext>
            </a:extLst>
          </p:cNvPr>
          <p:cNvSpPr/>
          <p:nvPr/>
        </p:nvSpPr>
        <p:spPr>
          <a:xfrm>
            <a:off x="10597599" y="73464"/>
            <a:ext cx="1512397" cy="2390508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BB346D-EF34-194B-15CF-A3ACC8F249BB}"/>
              </a:ext>
            </a:extLst>
          </p:cNvPr>
          <p:cNvSpPr txBox="1"/>
          <p:nvPr/>
        </p:nvSpPr>
        <p:spPr>
          <a:xfrm>
            <a:off x="11411319" y="2063861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KEY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B1A8F3-219B-9C18-BA89-32ED707C2B76}"/>
              </a:ext>
            </a:extLst>
          </p:cNvPr>
          <p:cNvSpPr txBox="1"/>
          <p:nvPr/>
        </p:nvSpPr>
        <p:spPr>
          <a:xfrm>
            <a:off x="1365552" y="3420990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type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29AD179-F4B2-BA59-E919-F2AEA1AFAE43}"/>
              </a:ext>
            </a:extLst>
          </p:cNvPr>
          <p:cNvSpPr txBox="1"/>
          <p:nvPr/>
        </p:nvSpPr>
        <p:spPr>
          <a:xfrm>
            <a:off x="4052761" y="3435339"/>
            <a:ext cx="510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type</a:t>
            </a:r>
          </a:p>
        </p:txBody>
      </p:sp>
      <p:sp>
        <p:nvSpPr>
          <p:cNvPr id="47" name="Diamond 46">
            <a:extLst>
              <a:ext uri="{FF2B5EF4-FFF2-40B4-BE49-F238E27FC236}">
                <a16:creationId xmlns:a16="http://schemas.microsoft.com/office/drawing/2014/main" id="{92CB14F5-6C47-C7F0-251B-A2E6065815B0}"/>
              </a:ext>
            </a:extLst>
          </p:cNvPr>
          <p:cNvSpPr/>
          <p:nvPr/>
        </p:nvSpPr>
        <p:spPr>
          <a:xfrm>
            <a:off x="6144517" y="4849877"/>
            <a:ext cx="1834773" cy="1104727"/>
          </a:xfrm>
          <a:prstGeom prst="diamond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geographic part b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4BC9A1E-680D-71FA-D2A9-1142AC780A15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5062913" y="4685201"/>
            <a:ext cx="1081604" cy="717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78F2660-7D17-E748-FE88-413F63B0737E}"/>
              </a:ext>
            </a:extLst>
          </p:cNvPr>
          <p:cNvSpPr txBox="1"/>
          <p:nvPr/>
        </p:nvSpPr>
        <p:spPr>
          <a:xfrm>
            <a:off x="4760276" y="4949709"/>
            <a:ext cx="801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has part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2959C129-B4F7-D23A-7A29-F740C20B597F}"/>
              </a:ext>
            </a:extLst>
          </p:cNvPr>
          <p:cNvSpPr/>
          <p:nvPr/>
        </p:nvSpPr>
        <p:spPr>
          <a:xfrm>
            <a:off x="9521594" y="3632434"/>
            <a:ext cx="1270638" cy="40963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0E05E64D-6614-38F7-6CF4-50AF3A0402F2}"/>
              </a:ext>
            </a:extLst>
          </p:cNvPr>
          <p:cNvSpPr/>
          <p:nvPr/>
        </p:nvSpPr>
        <p:spPr>
          <a:xfrm>
            <a:off x="9530119" y="4898777"/>
            <a:ext cx="1270638" cy="40963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91803994-4DDB-A10B-E527-981F8F555B39}"/>
              </a:ext>
            </a:extLst>
          </p:cNvPr>
          <p:cNvSpPr/>
          <p:nvPr/>
        </p:nvSpPr>
        <p:spPr>
          <a:xfrm>
            <a:off x="9530113" y="5640017"/>
            <a:ext cx="1270637" cy="40963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ECFE58-DA8F-5BE8-FF6C-5748EEF8A5A2}"/>
              </a:ext>
            </a:extLst>
          </p:cNvPr>
          <p:cNvCxnSpPr>
            <a:cxnSpLocks/>
            <a:stCxn id="47" idx="3"/>
            <a:endCxn id="92" idx="1"/>
          </p:cNvCxnSpPr>
          <p:nvPr/>
        </p:nvCxnSpPr>
        <p:spPr>
          <a:xfrm>
            <a:off x="7979290" y="5402241"/>
            <a:ext cx="1550829" cy="4425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F5B77A5-AEF8-135F-D35F-4201FB7C3A45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 flipV="1">
            <a:off x="7966142" y="3059352"/>
            <a:ext cx="1555452" cy="48290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CCBD00E9-290E-B38D-8BC5-61A52A9FF09C}"/>
              </a:ext>
            </a:extLst>
          </p:cNvPr>
          <p:cNvSpPr txBox="1"/>
          <p:nvPr/>
        </p:nvSpPr>
        <p:spPr>
          <a:xfrm>
            <a:off x="7662682" y="2978177"/>
            <a:ext cx="116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has lon value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AE2B037-D4E9-25F7-E947-667116297956}"/>
              </a:ext>
            </a:extLst>
          </p:cNvPr>
          <p:cNvSpPr txBox="1"/>
          <p:nvPr/>
        </p:nvSpPr>
        <p:spPr>
          <a:xfrm>
            <a:off x="7665860" y="3703511"/>
            <a:ext cx="1119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has lat value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EBFCB8-6FB8-C3E8-EECC-14B85A0C4BB0}"/>
              </a:ext>
            </a:extLst>
          </p:cNvPr>
          <p:cNvSpPr txBox="1"/>
          <p:nvPr/>
        </p:nvSpPr>
        <p:spPr>
          <a:xfrm>
            <a:off x="9721537" y="2874153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decimal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385A6A-5D82-3899-6AA9-9FB8CDC205A5}"/>
              </a:ext>
            </a:extLst>
          </p:cNvPr>
          <p:cNvSpPr txBox="1"/>
          <p:nvPr/>
        </p:nvSpPr>
        <p:spPr>
          <a:xfrm>
            <a:off x="9730056" y="3633165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decimal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BF703E-2488-C28F-8963-D43E06803D1F}"/>
              </a:ext>
            </a:extLst>
          </p:cNvPr>
          <p:cNvSpPr txBox="1"/>
          <p:nvPr/>
        </p:nvSpPr>
        <p:spPr>
          <a:xfrm>
            <a:off x="9730056" y="4918927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decimal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8E460B-C217-A496-20A7-2EA51EE730F4}"/>
              </a:ext>
            </a:extLst>
          </p:cNvPr>
          <p:cNvSpPr txBox="1"/>
          <p:nvPr/>
        </p:nvSpPr>
        <p:spPr>
          <a:xfrm>
            <a:off x="9735783" y="5660167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decimal</a:t>
            </a:r>
          </a:p>
        </p:txBody>
      </p:sp>
    </p:spTree>
    <p:extLst>
      <p:ext uri="{BB962C8B-B14F-4D97-AF65-F5344CB8AC3E}">
        <p14:creationId xmlns:p14="http://schemas.microsoft.com/office/powerpoint/2010/main" val="1477917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B4C27-4086-AEAF-DB60-743699BB5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DBF3C-E1D2-BF3C-EC0B-9805EF5AD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Ontology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A6461-DB2E-77E8-1B18-9F0267B62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Addressing the competency question requires ontologically representing data relevant to the question</a:t>
            </a:r>
          </a:p>
          <a:p>
            <a:endParaRPr lang="en-US"/>
          </a:p>
          <a:p>
            <a:r>
              <a:rPr lang="en-US"/>
              <a:t>For our example, we will need representations of: 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A85307-9814-2BAD-EE57-215795E33775}"/>
              </a:ext>
            </a:extLst>
          </p:cNvPr>
          <p:cNvSpPr txBox="1"/>
          <p:nvPr/>
        </p:nvSpPr>
        <p:spPr>
          <a:xfrm>
            <a:off x="6626909" y="4001294"/>
            <a:ext cx="157286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latitude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altitude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longitude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time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59BD3-9559-E23D-D7A9-93753219AE6C}"/>
              </a:ext>
            </a:extLst>
          </p:cNvPr>
          <p:cNvSpPr txBox="1"/>
          <p:nvPr/>
        </p:nvSpPr>
        <p:spPr>
          <a:xfrm>
            <a:off x="2226358" y="4008815"/>
            <a:ext cx="333873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border/boundary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geographic region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drone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speed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550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30B92-10B1-DCB8-4E15-2B2078E63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4D8A1-C173-C437-EEFF-583EBAF7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Battle of Cannae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7DEDA-B92E-EA6E-B795-724B76D08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60657"/>
          </a:xfrm>
        </p:spPr>
        <p:txBody>
          <a:bodyPr/>
          <a:lstStyle/>
          <a:p>
            <a:r>
              <a:rPr lang="en-US"/>
              <a:t>Romans had experienced soldiers push through the center of Hannibal’s troops, with the goal of splitting his army </a:t>
            </a:r>
          </a:p>
          <a:p>
            <a:endParaRPr lang="en-US"/>
          </a:p>
          <a:p>
            <a:r>
              <a:rPr lang="en-US"/>
              <a:t>Hannibal placed weakest </a:t>
            </a:r>
            <a:br>
              <a:rPr lang="en-US"/>
            </a:br>
            <a:r>
              <a:rPr lang="en-US"/>
              <a:t>troops in the center, </a:t>
            </a:r>
            <a:br>
              <a:rPr lang="en-US"/>
            </a:br>
            <a:r>
              <a:rPr lang="en-US"/>
              <a:t>flanked by elite troops</a:t>
            </a:r>
          </a:p>
          <a:p>
            <a:endParaRPr lang="en-US"/>
          </a:p>
        </p:txBody>
      </p:sp>
      <p:pic>
        <p:nvPicPr>
          <p:cNvPr id="6" name="Picture 5" descr="A diagram of a roman attack&#10;&#10;Description automatically generated">
            <a:extLst>
              <a:ext uri="{FF2B5EF4-FFF2-40B4-BE49-F238E27FC236}">
                <a16:creationId xmlns:a16="http://schemas.microsoft.com/office/drawing/2014/main" id="{A19F4AE6-2BA2-13EA-C82F-E1EB167BA8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006"/>
          <a:stretch/>
        </p:blipFill>
        <p:spPr>
          <a:xfrm>
            <a:off x="4957483" y="2992793"/>
            <a:ext cx="7055224" cy="368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091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92D7D-9DB9-BB43-05E3-72937D4B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 of Drone,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A833D-1387-25D8-FAE5-1E53DCF2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/>
              <a:t>Drone =def An aircraft designed to be powered, fly </a:t>
            </a:r>
            <a:br>
              <a:rPr lang="en-US"/>
            </a:br>
            <a:r>
              <a:rPr lang="en-US"/>
              <a:t>autonomously or be piloted remotely, without a human </a:t>
            </a:r>
            <a:br>
              <a:rPr lang="en-US"/>
            </a:br>
            <a:r>
              <a:rPr lang="en-US"/>
              <a:t>operator onboard</a:t>
            </a:r>
            <a:br>
              <a:rPr lang="en-US"/>
            </a:br>
            <a:endParaRPr lang="en-US"/>
          </a:p>
          <a:p>
            <a:r>
              <a:rPr lang="en-US"/>
              <a:t>Motion Process =def A process in which a material entity </a:t>
            </a:r>
            <a:br>
              <a:rPr lang="en-US"/>
            </a:br>
            <a:r>
              <a:rPr lang="en-US"/>
              <a:t>changes its spatial orientation over time</a:t>
            </a:r>
          </a:p>
          <a:p>
            <a:endParaRPr lang="en-US"/>
          </a:p>
          <a:p>
            <a:r>
              <a:rPr lang="en-US"/>
              <a:t>An instance of drone participates in an instance of a </a:t>
            </a:r>
            <a:br>
              <a:rPr lang="en-US"/>
            </a:br>
            <a:r>
              <a:rPr lang="en-US"/>
              <a:t>motion process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4D5C09D-73D6-DEF0-A06E-E3D0E8A241D9}"/>
              </a:ext>
            </a:extLst>
          </p:cNvPr>
          <p:cNvSpPr/>
          <p:nvPr/>
        </p:nvSpPr>
        <p:spPr>
          <a:xfrm>
            <a:off x="9727391" y="1027906"/>
            <a:ext cx="2124075" cy="94773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Drone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185BD9-84C1-FEDC-4AC7-01825F6F2A0D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10789428" y="1975642"/>
            <a:ext cx="1" cy="5361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4523AC-0C07-DC07-B09F-525D9F02098B}"/>
              </a:ext>
            </a:extLst>
          </p:cNvPr>
          <p:cNvSpPr txBox="1"/>
          <p:nvPr/>
        </p:nvSpPr>
        <p:spPr>
          <a:xfrm>
            <a:off x="10270616" y="2207267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type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CCC160D4-FCB7-75E5-4BD4-06C269649EDF}"/>
              </a:ext>
            </a:extLst>
          </p:cNvPr>
          <p:cNvSpPr/>
          <p:nvPr/>
        </p:nvSpPr>
        <p:spPr>
          <a:xfrm>
            <a:off x="10149092" y="2520153"/>
            <a:ext cx="1280672" cy="890020"/>
          </a:xfrm>
          <a:prstGeom prst="diamond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drone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A2D1A4FF-F706-002F-ED26-88FE5277B7F6}"/>
              </a:ext>
            </a:extLst>
          </p:cNvPr>
          <p:cNvSpPr/>
          <p:nvPr/>
        </p:nvSpPr>
        <p:spPr>
          <a:xfrm>
            <a:off x="10047518" y="3845376"/>
            <a:ext cx="1483821" cy="1016539"/>
          </a:xfrm>
          <a:prstGeom prst="diamond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motion process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13DFE3-3AEF-C604-2C85-D7E0079C1407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0789428" y="3410173"/>
            <a:ext cx="1" cy="435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B34E2B-D945-FCD8-54AB-B3239C47FBB3}"/>
              </a:ext>
            </a:extLst>
          </p:cNvPr>
          <p:cNvSpPr txBox="1"/>
          <p:nvPr/>
        </p:nvSpPr>
        <p:spPr>
          <a:xfrm>
            <a:off x="9500020" y="3396837"/>
            <a:ext cx="1280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participates in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4FDBB9-9995-A3F3-BB39-D01CC79E4833}"/>
              </a:ext>
            </a:extLst>
          </p:cNvPr>
          <p:cNvSpPr/>
          <p:nvPr/>
        </p:nvSpPr>
        <p:spPr>
          <a:xfrm>
            <a:off x="9727391" y="5279907"/>
            <a:ext cx="2124075" cy="94773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Motion Process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7E49F0-7689-2CEF-09F7-C9E170DA983A}"/>
              </a:ext>
            </a:extLst>
          </p:cNvPr>
          <p:cNvCxnSpPr>
            <a:cxnSpLocks/>
            <a:stCxn id="10" idx="2"/>
            <a:endCxn id="20" idx="0"/>
          </p:cNvCxnSpPr>
          <p:nvPr/>
        </p:nvCxnSpPr>
        <p:spPr>
          <a:xfrm>
            <a:off x="10789429" y="4861915"/>
            <a:ext cx="0" cy="4179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4CBB118-41E7-D671-C1AE-27EFF18B5409}"/>
              </a:ext>
            </a:extLst>
          </p:cNvPr>
          <p:cNvSpPr txBox="1"/>
          <p:nvPr/>
        </p:nvSpPr>
        <p:spPr>
          <a:xfrm>
            <a:off x="10270616" y="4782687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2277213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92D7D-9DB9-BB43-05E3-72937D4BE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</p:spPr>
        <p:txBody>
          <a:bodyPr/>
          <a:lstStyle/>
          <a:p>
            <a:r>
              <a:rPr lang="en-US"/>
              <a:t>Process Profile, Definition of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A833D-1387-25D8-FAE5-1E53DCF2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275175" cy="5032375"/>
          </a:xfrm>
        </p:spPr>
        <p:txBody>
          <a:bodyPr>
            <a:normAutofit/>
          </a:bodyPr>
          <a:lstStyle/>
          <a:p>
            <a:r>
              <a:rPr lang="en-US"/>
              <a:t>A process profile is an abstraction of some relevant aspect of </a:t>
            </a:r>
            <a:br>
              <a:rPr lang="en-US"/>
            </a:br>
            <a:r>
              <a:rPr lang="en-US"/>
              <a:t>a given process, e.g. the velocity of traveling missile</a:t>
            </a:r>
          </a:p>
          <a:p>
            <a:endParaRPr lang="en-US"/>
          </a:p>
          <a:p>
            <a:r>
              <a:rPr lang="en-US"/>
              <a:t>Speed =def A process profile characterized by the magnitude </a:t>
            </a:r>
            <a:br>
              <a:rPr lang="en-US"/>
            </a:br>
            <a:r>
              <a:rPr lang="en-US"/>
              <a:t>of an object’s motion relative to a reference frame over time</a:t>
            </a:r>
          </a:p>
          <a:p>
            <a:endParaRPr lang="en-US"/>
          </a:p>
          <a:p>
            <a:r>
              <a:rPr lang="en-US"/>
              <a:t>A drone participating in a motion process will have some associated speed value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4D5C09D-73D6-DEF0-A06E-E3D0E8A241D9}"/>
              </a:ext>
            </a:extLst>
          </p:cNvPr>
          <p:cNvSpPr/>
          <p:nvPr/>
        </p:nvSpPr>
        <p:spPr>
          <a:xfrm>
            <a:off x="9755966" y="2066927"/>
            <a:ext cx="2124075" cy="94773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Speed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185BD9-84C1-FEDC-4AC7-01825F6F2A0D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10818003" y="3014663"/>
            <a:ext cx="1" cy="5361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4523AC-0C07-DC07-B09F-525D9F02098B}"/>
              </a:ext>
            </a:extLst>
          </p:cNvPr>
          <p:cNvSpPr txBox="1"/>
          <p:nvPr/>
        </p:nvSpPr>
        <p:spPr>
          <a:xfrm>
            <a:off x="10287860" y="3244704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type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CCC160D4-FCB7-75E5-4BD4-06C269649EDF}"/>
              </a:ext>
            </a:extLst>
          </p:cNvPr>
          <p:cNvSpPr/>
          <p:nvPr/>
        </p:nvSpPr>
        <p:spPr>
          <a:xfrm>
            <a:off x="10177667" y="3559174"/>
            <a:ext cx="1280672" cy="890020"/>
          </a:xfrm>
          <a:prstGeom prst="diamond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speed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DF05E58-0D16-3701-03AA-09C5D4B81DA1}"/>
              </a:ext>
            </a:extLst>
          </p:cNvPr>
          <p:cNvSpPr/>
          <p:nvPr/>
        </p:nvSpPr>
        <p:spPr>
          <a:xfrm>
            <a:off x="10188462" y="4923113"/>
            <a:ext cx="1259081" cy="43729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3CE9CE-CE29-BBA1-F8FD-B74A80F8B565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10818003" y="4449194"/>
            <a:ext cx="0" cy="47391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77EF046-D6B9-EA16-8CC4-037C4F693EC6}"/>
              </a:ext>
            </a:extLst>
          </p:cNvPr>
          <p:cNvSpPr txBox="1"/>
          <p:nvPr/>
        </p:nvSpPr>
        <p:spPr>
          <a:xfrm>
            <a:off x="9755966" y="4440793"/>
            <a:ext cx="106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speed value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96334A-3B89-3192-804C-FDD80649E0E8}"/>
              </a:ext>
            </a:extLst>
          </p:cNvPr>
          <p:cNvSpPr txBox="1"/>
          <p:nvPr/>
        </p:nvSpPr>
        <p:spPr>
          <a:xfrm>
            <a:off x="10360100" y="4957092"/>
            <a:ext cx="87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decimal</a:t>
            </a:r>
          </a:p>
        </p:txBody>
      </p:sp>
    </p:spTree>
    <p:extLst>
      <p:ext uri="{BB962C8B-B14F-4D97-AF65-F5344CB8AC3E}">
        <p14:creationId xmlns:p14="http://schemas.microsoft.com/office/powerpoint/2010/main" val="93902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75604-1CF6-013E-E8C3-258AB888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E31C-D1AC-439F-F91D-653BB0A8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Ontology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A62BB-8265-4F0A-F4A9-352BF80CC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Addressing the competency question requires ontologically representing data relevant to the question</a:t>
            </a:r>
          </a:p>
          <a:p>
            <a:endParaRPr lang="en-US"/>
          </a:p>
          <a:p>
            <a:r>
              <a:rPr lang="en-US"/>
              <a:t>For our example, we will need representations of: 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0A93E-9202-D299-E806-2ADD34DE7F85}"/>
              </a:ext>
            </a:extLst>
          </p:cNvPr>
          <p:cNvSpPr txBox="1"/>
          <p:nvPr/>
        </p:nvSpPr>
        <p:spPr>
          <a:xfrm>
            <a:off x="6626909" y="4001294"/>
            <a:ext cx="157286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latitude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altitude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longitude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time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D15F3-6E5F-0AA9-FCE1-C2EB6B987C02}"/>
              </a:ext>
            </a:extLst>
          </p:cNvPr>
          <p:cNvSpPr txBox="1"/>
          <p:nvPr/>
        </p:nvSpPr>
        <p:spPr>
          <a:xfrm>
            <a:off x="2226358" y="4008815"/>
            <a:ext cx="333873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border/boundary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geographic region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drone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speed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1138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92D7D-9DB9-BB43-05E3-72937D4B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 of Spatiotemporal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A833D-1387-25D8-FAE5-1E53DCF2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4250"/>
          </a:xfrm>
        </p:spPr>
        <p:txBody>
          <a:bodyPr>
            <a:normAutofit/>
          </a:bodyPr>
          <a:lstStyle/>
          <a:p>
            <a:r>
              <a:rPr lang="en-US"/>
              <a:t>Spatiotemporal Region =def An occurrent entity that is part of spacetime</a:t>
            </a:r>
          </a:p>
          <a:p>
            <a:endParaRPr lang="en-US"/>
          </a:p>
          <a:p>
            <a:r>
              <a:rPr lang="en-US"/>
              <a:t>The drone’s motion occupies spatiotemporal region </a:t>
            </a:r>
            <a:br>
              <a:rPr lang="en-US"/>
            </a:br>
            <a:r>
              <a:rPr lang="en-US"/>
              <a:t>instances which have geographic/temporal extents</a:t>
            </a:r>
          </a:p>
          <a:p>
            <a:endParaRPr lang="en-US"/>
          </a:p>
          <a:p>
            <a:r>
              <a:rPr lang="en-US"/>
              <a:t>Geographic extents are associated with </a:t>
            </a:r>
            <a:br>
              <a:rPr lang="en-US"/>
            </a:br>
            <a:r>
              <a:rPr lang="en-US"/>
              <a:t>longitude, latitude, and altitude values; </a:t>
            </a:r>
            <a:br>
              <a:rPr lang="en-US"/>
            </a:br>
            <a:r>
              <a:rPr lang="en-US"/>
              <a:t>temporal extents are associated with date </a:t>
            </a:r>
            <a:br>
              <a:rPr lang="en-US"/>
            </a:br>
            <a:r>
              <a:rPr lang="en-US"/>
              <a:t>time stamps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64BFFD00-ABF5-1B31-24D6-6350C7E40022}"/>
              </a:ext>
            </a:extLst>
          </p:cNvPr>
          <p:cNvSpPr/>
          <p:nvPr/>
        </p:nvSpPr>
        <p:spPr>
          <a:xfrm>
            <a:off x="7727608" y="3990309"/>
            <a:ext cx="1707635" cy="996312"/>
          </a:xfrm>
          <a:prstGeom prst="diamond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geographic part 2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C6E8AA88-7D2C-1022-CBA9-859B09C726B7}"/>
              </a:ext>
            </a:extLst>
          </p:cNvPr>
          <p:cNvSpPr/>
          <p:nvPr/>
        </p:nvSpPr>
        <p:spPr>
          <a:xfrm>
            <a:off x="7756442" y="5731297"/>
            <a:ext cx="1707635" cy="996312"/>
          </a:xfrm>
          <a:prstGeom prst="diamond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temporal interval 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250F45-869E-6BBE-0BFE-4592C8E2AC7C}"/>
              </a:ext>
            </a:extLst>
          </p:cNvPr>
          <p:cNvCxnSpPr>
            <a:cxnSpLocks/>
            <a:stCxn id="10" idx="3"/>
            <a:endCxn id="19" idx="1"/>
          </p:cNvCxnSpPr>
          <p:nvPr/>
        </p:nvCxnSpPr>
        <p:spPr>
          <a:xfrm flipV="1">
            <a:off x="9435243" y="3546102"/>
            <a:ext cx="1071975" cy="94236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918F8F-5C5D-27ED-5C8D-972CE83A6D3D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 flipV="1">
            <a:off x="9464077" y="6220848"/>
            <a:ext cx="994208" cy="860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D1E526-56E4-254D-2C29-C10BB397525C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>
            <a:off x="9435243" y="4488465"/>
            <a:ext cx="1112536" cy="82115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68A3F93-7EEF-32C9-A971-AA048A45641E}"/>
              </a:ext>
            </a:extLst>
          </p:cNvPr>
          <p:cNvSpPr txBox="1"/>
          <p:nvPr/>
        </p:nvSpPr>
        <p:spPr>
          <a:xfrm>
            <a:off x="8924978" y="4864731"/>
            <a:ext cx="1707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has lon value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51A148-BF36-63D4-1F00-CC7A51E8A081}"/>
              </a:ext>
            </a:extLst>
          </p:cNvPr>
          <p:cNvSpPr txBox="1"/>
          <p:nvPr/>
        </p:nvSpPr>
        <p:spPr>
          <a:xfrm>
            <a:off x="8924978" y="3631526"/>
            <a:ext cx="2252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has lat value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62A7A5F-E3CC-0912-D9DF-B27A295C6151}"/>
              </a:ext>
            </a:extLst>
          </p:cNvPr>
          <p:cNvSpPr/>
          <p:nvPr/>
        </p:nvSpPr>
        <p:spPr>
          <a:xfrm>
            <a:off x="10547779" y="5100550"/>
            <a:ext cx="1259081" cy="41813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C638B7-759F-A882-3FAE-A7438326DCEB}"/>
              </a:ext>
            </a:extLst>
          </p:cNvPr>
          <p:cNvGrpSpPr/>
          <p:nvPr/>
        </p:nvGrpSpPr>
        <p:grpSpPr>
          <a:xfrm>
            <a:off x="10507218" y="3337034"/>
            <a:ext cx="1259081" cy="418136"/>
            <a:chOff x="10342844" y="1641738"/>
            <a:chExt cx="1259081" cy="418136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FB5EF80-D5CD-1693-B27E-2F099B12F825}"/>
                </a:ext>
              </a:extLst>
            </p:cNvPr>
            <p:cNvSpPr/>
            <p:nvPr/>
          </p:nvSpPr>
          <p:spPr>
            <a:xfrm>
              <a:off x="10342844" y="1641738"/>
              <a:ext cx="1259081" cy="41813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EE4C1-9497-9B44-695B-D5197DCA7767}"/>
                </a:ext>
              </a:extLst>
            </p:cNvPr>
            <p:cNvSpPr txBox="1"/>
            <p:nvPr/>
          </p:nvSpPr>
          <p:spPr>
            <a:xfrm>
              <a:off x="10558088" y="1658859"/>
              <a:ext cx="870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decimal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C63921-B218-6777-EBAA-FC529DFFB87B}"/>
              </a:ext>
            </a:extLst>
          </p:cNvPr>
          <p:cNvGrpSpPr/>
          <p:nvPr/>
        </p:nvGrpSpPr>
        <p:grpSpPr>
          <a:xfrm>
            <a:off x="10458285" y="6011780"/>
            <a:ext cx="1448806" cy="418136"/>
            <a:chOff x="10103906" y="3792455"/>
            <a:chExt cx="1448806" cy="41813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57FBE71-0DDE-4472-1D1E-9648903748CC}"/>
                </a:ext>
              </a:extLst>
            </p:cNvPr>
            <p:cNvSpPr/>
            <p:nvPr/>
          </p:nvSpPr>
          <p:spPr>
            <a:xfrm>
              <a:off x="10103906" y="3792455"/>
              <a:ext cx="1448806" cy="41813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9D0104-1972-515B-3A4E-8A8DE294B9A1}"/>
                </a:ext>
              </a:extLst>
            </p:cNvPr>
            <p:cNvSpPr txBox="1"/>
            <p:nvPr/>
          </p:nvSpPr>
          <p:spPr>
            <a:xfrm>
              <a:off x="10152839" y="3806880"/>
              <a:ext cx="962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       date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4492D8-71C3-21FB-EEE4-4BCE563AC19E}"/>
              </a:ext>
            </a:extLst>
          </p:cNvPr>
          <p:cNvSpPr txBox="1"/>
          <p:nvPr/>
        </p:nvSpPr>
        <p:spPr>
          <a:xfrm>
            <a:off x="9252598" y="5825962"/>
            <a:ext cx="2252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has date value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591831-690F-7F20-EC14-3583CE702049}"/>
              </a:ext>
            </a:extLst>
          </p:cNvPr>
          <p:cNvSpPr txBox="1"/>
          <p:nvPr/>
        </p:nvSpPr>
        <p:spPr>
          <a:xfrm>
            <a:off x="9686731" y="4135531"/>
            <a:ext cx="2252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has alt value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EC0969-8785-4B1E-48AE-DFF89825C024}"/>
              </a:ext>
            </a:extLst>
          </p:cNvPr>
          <p:cNvGrpSpPr/>
          <p:nvPr/>
        </p:nvGrpSpPr>
        <p:grpSpPr>
          <a:xfrm>
            <a:off x="10851876" y="4264485"/>
            <a:ext cx="1259081" cy="418136"/>
            <a:chOff x="10342844" y="2464342"/>
            <a:chExt cx="1259081" cy="418136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712FEF7-1DDC-6A3C-91C6-96ABC00E2DD7}"/>
                </a:ext>
              </a:extLst>
            </p:cNvPr>
            <p:cNvSpPr/>
            <p:nvPr/>
          </p:nvSpPr>
          <p:spPr>
            <a:xfrm>
              <a:off x="10342844" y="2464342"/>
              <a:ext cx="1259081" cy="41813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6625773-73F0-BFAF-2A87-152558E88798}"/>
                </a:ext>
              </a:extLst>
            </p:cNvPr>
            <p:cNvSpPr txBox="1"/>
            <p:nvPr/>
          </p:nvSpPr>
          <p:spPr>
            <a:xfrm>
              <a:off x="10365875" y="249462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83F005-A808-48F5-EF74-084ABC10745E}"/>
              </a:ext>
            </a:extLst>
          </p:cNvPr>
          <p:cNvCxnSpPr>
            <a:cxnSpLocks/>
            <a:stCxn id="10" idx="3"/>
            <a:endCxn id="27" idx="1"/>
          </p:cNvCxnSpPr>
          <p:nvPr/>
        </p:nvCxnSpPr>
        <p:spPr>
          <a:xfrm flipV="1">
            <a:off x="9435243" y="4473553"/>
            <a:ext cx="1416633" cy="1491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8AC5999-1689-C741-EEE6-264CBE1900BB}"/>
              </a:ext>
            </a:extLst>
          </p:cNvPr>
          <p:cNvSpPr txBox="1"/>
          <p:nvPr/>
        </p:nvSpPr>
        <p:spPr>
          <a:xfrm>
            <a:off x="11046040" y="4279364"/>
            <a:ext cx="87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decimal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D2FCAA-C3C5-10AD-F59A-5B1769AEA764}"/>
              </a:ext>
            </a:extLst>
          </p:cNvPr>
          <p:cNvSpPr txBox="1"/>
          <p:nvPr/>
        </p:nvSpPr>
        <p:spPr>
          <a:xfrm>
            <a:off x="10741943" y="5106996"/>
            <a:ext cx="87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decimal</a:t>
            </a:r>
          </a:p>
        </p:txBody>
      </p:sp>
    </p:spTree>
    <p:extLst>
      <p:ext uri="{BB962C8B-B14F-4D97-AF65-F5344CB8AC3E}">
        <p14:creationId xmlns:p14="http://schemas.microsoft.com/office/powerpoint/2010/main" val="26600378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25F6-9E9D-9A2D-2B84-46D58585D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337"/>
            <a:ext cx="10515600" cy="1325563"/>
          </a:xfrm>
        </p:spPr>
        <p:txBody>
          <a:bodyPr/>
          <a:lstStyle/>
          <a:p>
            <a:r>
              <a:rPr lang="en-US"/>
              <a:t>Representing Drone Motion</a:t>
            </a: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89993BB5-EF03-5E65-93F4-9F5E9EF2C870}"/>
              </a:ext>
            </a:extLst>
          </p:cNvPr>
          <p:cNvSpPr/>
          <p:nvPr/>
        </p:nvSpPr>
        <p:spPr>
          <a:xfrm>
            <a:off x="704944" y="1399055"/>
            <a:ext cx="1280672" cy="890020"/>
          </a:xfrm>
          <a:prstGeom prst="diamond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drone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5DAE683E-0E66-1634-25EA-C4CC4F74AA52}"/>
              </a:ext>
            </a:extLst>
          </p:cNvPr>
          <p:cNvSpPr/>
          <p:nvPr/>
        </p:nvSpPr>
        <p:spPr>
          <a:xfrm>
            <a:off x="597904" y="2613633"/>
            <a:ext cx="1483821" cy="1016539"/>
          </a:xfrm>
          <a:prstGeom prst="diamond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motion process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DACCDC9B-D40F-1002-EF43-CBF89AD78AF7}"/>
              </a:ext>
            </a:extLst>
          </p:cNvPr>
          <p:cNvSpPr/>
          <p:nvPr/>
        </p:nvSpPr>
        <p:spPr>
          <a:xfrm>
            <a:off x="639288" y="4049381"/>
            <a:ext cx="1388560" cy="1016539"/>
          </a:xfrm>
          <a:prstGeom prst="diamond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speed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ADBD1A7-3B7C-1A4F-BF15-4BC63F690C3D}"/>
              </a:ext>
            </a:extLst>
          </p:cNvPr>
          <p:cNvSpPr/>
          <p:nvPr/>
        </p:nvSpPr>
        <p:spPr>
          <a:xfrm>
            <a:off x="701076" y="5548021"/>
            <a:ext cx="1259081" cy="43729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9F9D4C-EBBF-6EAA-20CE-F3CE41008B6F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1330617" y="5065920"/>
            <a:ext cx="2951" cy="48210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AF5228-F2FC-FC75-3734-CF5B32AEEDD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1339815" y="2289075"/>
            <a:ext cx="5465" cy="3245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AA97649-3AC0-3518-DD5C-4B2F81CA415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1333568" y="3630172"/>
            <a:ext cx="6247" cy="4192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129B80B-3767-9B45-50E2-1E39E6B7F568}"/>
              </a:ext>
            </a:extLst>
          </p:cNvPr>
          <p:cNvSpPr txBox="1"/>
          <p:nvPr/>
        </p:nvSpPr>
        <p:spPr>
          <a:xfrm>
            <a:off x="55872" y="2201832"/>
            <a:ext cx="1280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participates in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A047C68-296B-DC8B-3F21-7241EDDCCFE0}"/>
              </a:ext>
            </a:extLst>
          </p:cNvPr>
          <p:cNvSpPr txBox="1"/>
          <p:nvPr/>
        </p:nvSpPr>
        <p:spPr>
          <a:xfrm>
            <a:off x="355121" y="3627014"/>
            <a:ext cx="984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has profile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18FF1B-FEAA-29B3-B645-4D83C1E54110}"/>
              </a:ext>
            </a:extLst>
          </p:cNvPr>
          <p:cNvSpPr txBox="1"/>
          <p:nvPr/>
        </p:nvSpPr>
        <p:spPr>
          <a:xfrm>
            <a:off x="1459701" y="3383324"/>
            <a:ext cx="25812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occupies spatiotemporal region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54A5694-6734-23C0-0817-CA0FC9335D55}"/>
              </a:ext>
            </a:extLst>
          </p:cNvPr>
          <p:cNvGrpSpPr/>
          <p:nvPr/>
        </p:nvGrpSpPr>
        <p:grpSpPr>
          <a:xfrm>
            <a:off x="10582820" y="4864541"/>
            <a:ext cx="1559385" cy="1923585"/>
            <a:chOff x="10563332" y="5237323"/>
            <a:chExt cx="1559385" cy="1902300"/>
          </a:xfrm>
        </p:grpSpPr>
        <p:sp>
          <p:nvSpPr>
            <p:cNvPr id="58" name="Diamond 57">
              <a:extLst>
                <a:ext uri="{FF2B5EF4-FFF2-40B4-BE49-F238E27FC236}">
                  <a16:creationId xmlns:a16="http://schemas.microsoft.com/office/drawing/2014/main" id="{B620CF56-D59B-81E1-6003-1D30EA847B11}"/>
                </a:ext>
              </a:extLst>
            </p:cNvPr>
            <p:cNvSpPr/>
            <p:nvPr/>
          </p:nvSpPr>
          <p:spPr>
            <a:xfrm>
              <a:off x="10633116" y="5443729"/>
              <a:ext cx="1372827" cy="685735"/>
            </a:xfrm>
            <a:prstGeom prst="diamond">
              <a:avLst/>
            </a:prstGeom>
            <a:solidFill>
              <a:srgbClr val="7030A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Instance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A9AEC54A-C9BE-6492-2CBD-06FDABE33581}"/>
                </a:ext>
              </a:extLst>
            </p:cNvPr>
            <p:cNvSpPr/>
            <p:nvPr/>
          </p:nvSpPr>
          <p:spPr>
            <a:xfrm>
              <a:off x="10748981" y="6318400"/>
              <a:ext cx="1169672" cy="35895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093BD1-5602-A095-3C0D-7E3766CC8F9E}"/>
                </a:ext>
              </a:extLst>
            </p:cNvPr>
            <p:cNvSpPr/>
            <p:nvPr/>
          </p:nvSpPr>
          <p:spPr>
            <a:xfrm>
              <a:off x="10563332" y="5237323"/>
              <a:ext cx="1512397" cy="1902300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CBB346D-EF34-194B-15CF-A3ACC8F249BB}"/>
                </a:ext>
              </a:extLst>
            </p:cNvPr>
            <p:cNvSpPr txBox="1"/>
            <p:nvPr/>
          </p:nvSpPr>
          <p:spPr>
            <a:xfrm>
              <a:off x="11412266" y="6720634"/>
              <a:ext cx="7104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KEY</a:t>
              </a:r>
            </a:p>
          </p:txBody>
        </p:sp>
      </p:grpSp>
      <p:sp>
        <p:nvSpPr>
          <p:cNvPr id="18" name="Diamond 17">
            <a:extLst>
              <a:ext uri="{FF2B5EF4-FFF2-40B4-BE49-F238E27FC236}">
                <a16:creationId xmlns:a16="http://schemas.microsoft.com/office/drawing/2014/main" id="{7A269CDF-E0ED-21C8-1C78-90FF3B996036}"/>
              </a:ext>
            </a:extLst>
          </p:cNvPr>
          <p:cNvSpPr/>
          <p:nvPr/>
        </p:nvSpPr>
        <p:spPr>
          <a:xfrm>
            <a:off x="3518545" y="2533657"/>
            <a:ext cx="1512397" cy="1186078"/>
          </a:xfrm>
          <a:prstGeom prst="diamond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spatio temporal region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A31728-69E3-E582-1F5A-0D7AEFFAAD11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2081725" y="3121903"/>
            <a:ext cx="1436820" cy="4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Diamond 42">
            <a:extLst>
              <a:ext uri="{FF2B5EF4-FFF2-40B4-BE49-F238E27FC236}">
                <a16:creationId xmlns:a16="http://schemas.microsoft.com/office/drawing/2014/main" id="{8CEC1078-B204-1992-B302-1877612BDF4D}"/>
              </a:ext>
            </a:extLst>
          </p:cNvPr>
          <p:cNvSpPr/>
          <p:nvPr/>
        </p:nvSpPr>
        <p:spPr>
          <a:xfrm>
            <a:off x="3416708" y="4367272"/>
            <a:ext cx="1707635" cy="996312"/>
          </a:xfrm>
          <a:prstGeom prst="diamond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spatio temporal part 1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37E0F33-2F11-FE78-CEF5-E78985E7274F}"/>
              </a:ext>
            </a:extLst>
          </p:cNvPr>
          <p:cNvCxnSpPr>
            <a:cxnSpLocks/>
          </p:cNvCxnSpPr>
          <p:nvPr/>
        </p:nvCxnSpPr>
        <p:spPr>
          <a:xfrm flipV="1">
            <a:off x="6901462" y="2492738"/>
            <a:ext cx="1150280" cy="47071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49D5E8CC-F6A3-6991-8D2F-73ED6D3436F0}"/>
              </a:ext>
            </a:extLst>
          </p:cNvPr>
          <p:cNvSpPr txBox="1"/>
          <p:nvPr/>
        </p:nvSpPr>
        <p:spPr>
          <a:xfrm>
            <a:off x="7862642" y="5586364"/>
            <a:ext cx="2252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has lat value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5FC29BB-019F-68CD-C967-304761AAF844}"/>
              </a:ext>
            </a:extLst>
          </p:cNvPr>
          <p:cNvSpPr txBox="1"/>
          <p:nvPr/>
        </p:nvSpPr>
        <p:spPr>
          <a:xfrm>
            <a:off x="7470278" y="4528228"/>
            <a:ext cx="1707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has lon value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17CABC-1EFD-EB76-67F8-E4574DFCF1ED}"/>
              </a:ext>
            </a:extLst>
          </p:cNvPr>
          <p:cNvCxnSpPr>
            <a:cxnSpLocks/>
            <a:stCxn id="18" idx="2"/>
            <a:endCxn id="43" idx="0"/>
          </p:cNvCxnSpPr>
          <p:nvPr/>
        </p:nvCxnSpPr>
        <p:spPr>
          <a:xfrm flipH="1">
            <a:off x="4270526" y="3719735"/>
            <a:ext cx="4218" cy="6475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245B66-6B30-6887-3B28-A5162C57DFA9}"/>
              </a:ext>
            </a:extLst>
          </p:cNvPr>
          <p:cNvCxnSpPr>
            <a:cxnSpLocks/>
            <a:stCxn id="18" idx="3"/>
            <a:endCxn id="73" idx="1"/>
          </p:cNvCxnSpPr>
          <p:nvPr/>
        </p:nvCxnSpPr>
        <p:spPr>
          <a:xfrm flipV="1">
            <a:off x="5030942" y="3125391"/>
            <a:ext cx="616904" cy="13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Diamond 72">
            <a:extLst>
              <a:ext uri="{FF2B5EF4-FFF2-40B4-BE49-F238E27FC236}">
                <a16:creationId xmlns:a16="http://schemas.microsoft.com/office/drawing/2014/main" id="{83EDA7F9-BFB4-1682-703C-A412ACC7E678}"/>
              </a:ext>
            </a:extLst>
          </p:cNvPr>
          <p:cNvSpPr/>
          <p:nvPr/>
        </p:nvSpPr>
        <p:spPr>
          <a:xfrm>
            <a:off x="5647846" y="2627235"/>
            <a:ext cx="1707635" cy="996312"/>
          </a:xfrm>
          <a:prstGeom prst="diamond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spatio temporal part 2</a:t>
            </a:r>
          </a:p>
        </p:txBody>
      </p:sp>
      <p:sp>
        <p:nvSpPr>
          <p:cNvPr id="116" name="Diamond 115">
            <a:extLst>
              <a:ext uri="{FF2B5EF4-FFF2-40B4-BE49-F238E27FC236}">
                <a16:creationId xmlns:a16="http://schemas.microsoft.com/office/drawing/2014/main" id="{0D935DF7-9368-0584-1C56-469D31772174}"/>
              </a:ext>
            </a:extLst>
          </p:cNvPr>
          <p:cNvSpPr/>
          <p:nvPr/>
        </p:nvSpPr>
        <p:spPr>
          <a:xfrm>
            <a:off x="5870402" y="4366387"/>
            <a:ext cx="1707635" cy="996312"/>
          </a:xfrm>
          <a:prstGeom prst="diamond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geographic part 1</a:t>
            </a:r>
          </a:p>
        </p:txBody>
      </p:sp>
      <p:sp>
        <p:nvSpPr>
          <p:cNvPr id="117" name="Diamond 116">
            <a:extLst>
              <a:ext uri="{FF2B5EF4-FFF2-40B4-BE49-F238E27FC236}">
                <a16:creationId xmlns:a16="http://schemas.microsoft.com/office/drawing/2014/main" id="{C2F6A3B7-476F-4259-4746-81545543EC47}"/>
              </a:ext>
            </a:extLst>
          </p:cNvPr>
          <p:cNvSpPr/>
          <p:nvPr/>
        </p:nvSpPr>
        <p:spPr>
          <a:xfrm>
            <a:off x="3416708" y="5766666"/>
            <a:ext cx="1707635" cy="996312"/>
          </a:xfrm>
          <a:prstGeom prst="diamond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temporal interval 1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5C30EDF-2FC0-179A-026C-69134A4B4D9F}"/>
              </a:ext>
            </a:extLst>
          </p:cNvPr>
          <p:cNvCxnSpPr>
            <a:cxnSpLocks/>
            <a:stCxn id="43" idx="3"/>
            <a:endCxn id="116" idx="1"/>
          </p:cNvCxnSpPr>
          <p:nvPr/>
        </p:nvCxnSpPr>
        <p:spPr>
          <a:xfrm flipV="1">
            <a:off x="5124343" y="4864543"/>
            <a:ext cx="746059" cy="88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E669E9A-B9D8-9607-7523-A162F856D880}"/>
              </a:ext>
            </a:extLst>
          </p:cNvPr>
          <p:cNvCxnSpPr>
            <a:cxnSpLocks/>
            <a:stCxn id="43" idx="2"/>
            <a:endCxn id="117" idx="0"/>
          </p:cNvCxnSpPr>
          <p:nvPr/>
        </p:nvCxnSpPr>
        <p:spPr>
          <a:xfrm>
            <a:off x="4270526" y="5363584"/>
            <a:ext cx="0" cy="40308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4D3296D-6ECC-5E2B-03C9-36813F00DEBD}"/>
              </a:ext>
            </a:extLst>
          </p:cNvPr>
          <p:cNvCxnSpPr>
            <a:cxnSpLocks/>
            <a:stCxn id="116" idx="3"/>
          </p:cNvCxnSpPr>
          <p:nvPr/>
        </p:nvCxnSpPr>
        <p:spPr>
          <a:xfrm flipV="1">
            <a:off x="7578037" y="4853612"/>
            <a:ext cx="1615623" cy="1093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932A22C-322D-D5DB-B829-BB784821FF36}"/>
              </a:ext>
            </a:extLst>
          </p:cNvPr>
          <p:cNvCxnSpPr>
            <a:cxnSpLocks/>
            <a:endCxn id="194" idx="1"/>
          </p:cNvCxnSpPr>
          <p:nvPr/>
        </p:nvCxnSpPr>
        <p:spPr>
          <a:xfrm>
            <a:off x="7149984" y="5111668"/>
            <a:ext cx="1428282" cy="1330717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AD569EB-2491-34FF-DC67-7F972B317920}"/>
              </a:ext>
            </a:extLst>
          </p:cNvPr>
          <p:cNvCxnSpPr>
            <a:cxnSpLocks/>
            <a:stCxn id="117" idx="3"/>
          </p:cNvCxnSpPr>
          <p:nvPr/>
        </p:nvCxnSpPr>
        <p:spPr>
          <a:xfrm>
            <a:off x="5124343" y="6264822"/>
            <a:ext cx="1021862" cy="48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93C969CD-49DD-450A-4A50-122867CDD382}"/>
              </a:ext>
            </a:extLst>
          </p:cNvPr>
          <p:cNvSpPr txBox="1"/>
          <p:nvPr/>
        </p:nvSpPr>
        <p:spPr>
          <a:xfrm>
            <a:off x="4270525" y="3833532"/>
            <a:ext cx="801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has part</a:t>
            </a: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3DD93949-10E6-81D4-8BEB-C380AEF13301}"/>
              </a:ext>
            </a:extLst>
          </p:cNvPr>
          <p:cNvSpPr/>
          <p:nvPr/>
        </p:nvSpPr>
        <p:spPr>
          <a:xfrm>
            <a:off x="7699033" y="1770984"/>
            <a:ext cx="1707635" cy="996312"/>
          </a:xfrm>
          <a:prstGeom prst="diamond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geographic part 2</a:t>
            </a: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2B5112B3-AED0-FE59-5214-ACCA3E1A6854}"/>
              </a:ext>
            </a:extLst>
          </p:cNvPr>
          <p:cNvSpPr/>
          <p:nvPr/>
        </p:nvSpPr>
        <p:spPr>
          <a:xfrm>
            <a:off x="7727867" y="3511972"/>
            <a:ext cx="1707635" cy="996312"/>
          </a:xfrm>
          <a:prstGeom prst="diamond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temporal interval 2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F4585B-49E2-17E5-68F7-3B4B13558F86}"/>
              </a:ext>
            </a:extLst>
          </p:cNvPr>
          <p:cNvCxnSpPr>
            <a:cxnSpLocks/>
          </p:cNvCxnSpPr>
          <p:nvPr/>
        </p:nvCxnSpPr>
        <p:spPr>
          <a:xfrm>
            <a:off x="6915150" y="3383324"/>
            <a:ext cx="1112124" cy="45020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E705E21-2BAE-D5E4-15AD-68794E1D1F09}"/>
              </a:ext>
            </a:extLst>
          </p:cNvPr>
          <p:cNvCxnSpPr>
            <a:cxnSpLocks/>
            <a:stCxn id="3" idx="3"/>
            <a:endCxn id="91" idx="1"/>
          </p:cNvCxnSpPr>
          <p:nvPr/>
        </p:nvCxnSpPr>
        <p:spPr>
          <a:xfrm flipV="1">
            <a:off x="9406668" y="1326777"/>
            <a:ext cx="1071975" cy="94236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DF48B0C-88B8-7804-99C4-12CEAC76FE87}"/>
              </a:ext>
            </a:extLst>
          </p:cNvPr>
          <p:cNvCxnSpPr>
            <a:cxnSpLocks/>
            <a:stCxn id="15" idx="3"/>
            <a:endCxn id="76" idx="1"/>
          </p:cNvCxnSpPr>
          <p:nvPr/>
        </p:nvCxnSpPr>
        <p:spPr>
          <a:xfrm flipV="1">
            <a:off x="9435502" y="4001523"/>
            <a:ext cx="994208" cy="860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EC49EDD-313C-4217-9618-90D51068C174}"/>
              </a:ext>
            </a:extLst>
          </p:cNvPr>
          <p:cNvSpPr txBox="1"/>
          <p:nvPr/>
        </p:nvSpPr>
        <p:spPr>
          <a:xfrm>
            <a:off x="4913981" y="2765146"/>
            <a:ext cx="801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has part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43A090-FC3B-9E41-95C3-15ED19D182B5}"/>
              </a:ext>
            </a:extLst>
          </p:cNvPr>
          <p:cNvCxnSpPr>
            <a:cxnSpLocks/>
            <a:stCxn id="3" idx="3"/>
            <a:endCxn id="34" idx="1"/>
          </p:cNvCxnSpPr>
          <p:nvPr/>
        </p:nvCxnSpPr>
        <p:spPr>
          <a:xfrm>
            <a:off x="9406668" y="2269140"/>
            <a:ext cx="1112536" cy="82115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A0B4438-DC08-ECA8-5C19-9B8DE741DE9B}"/>
              </a:ext>
            </a:extLst>
          </p:cNvPr>
          <p:cNvSpPr txBox="1"/>
          <p:nvPr/>
        </p:nvSpPr>
        <p:spPr>
          <a:xfrm>
            <a:off x="8896403" y="2645406"/>
            <a:ext cx="1707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has lon value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81FEB4-546B-FD0D-DC1E-FF8FFE1E26A0}"/>
              </a:ext>
            </a:extLst>
          </p:cNvPr>
          <p:cNvSpPr txBox="1"/>
          <p:nvPr/>
        </p:nvSpPr>
        <p:spPr>
          <a:xfrm>
            <a:off x="8896403" y="1412201"/>
            <a:ext cx="2252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has lat value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1161860-CCE2-35C3-8F58-86271221EA08}"/>
              </a:ext>
            </a:extLst>
          </p:cNvPr>
          <p:cNvSpPr txBox="1"/>
          <p:nvPr/>
        </p:nvSpPr>
        <p:spPr>
          <a:xfrm>
            <a:off x="6228463" y="3672306"/>
            <a:ext cx="1579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has interval extent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4B60EBE-8F9C-E545-7BFE-50BD48856AC5}"/>
              </a:ext>
            </a:extLst>
          </p:cNvPr>
          <p:cNvSpPr txBox="1"/>
          <p:nvPr/>
        </p:nvSpPr>
        <p:spPr>
          <a:xfrm>
            <a:off x="6501663" y="2317386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has geo extent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17709B3-2A3A-1DC5-359C-194E69D321E4}"/>
              </a:ext>
            </a:extLst>
          </p:cNvPr>
          <p:cNvSpPr txBox="1"/>
          <p:nvPr/>
        </p:nvSpPr>
        <p:spPr>
          <a:xfrm>
            <a:off x="271701" y="5036432"/>
            <a:ext cx="106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speed value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16AA21B-00C9-7C38-0887-302D8E266813}"/>
              </a:ext>
            </a:extLst>
          </p:cNvPr>
          <p:cNvSpPr txBox="1"/>
          <p:nvPr/>
        </p:nvSpPr>
        <p:spPr>
          <a:xfrm>
            <a:off x="4818710" y="4443784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has geo extent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EB6789E-6573-39A3-492A-2B2E95002062}"/>
              </a:ext>
            </a:extLst>
          </p:cNvPr>
          <p:cNvSpPr txBox="1"/>
          <p:nvPr/>
        </p:nvSpPr>
        <p:spPr>
          <a:xfrm>
            <a:off x="2641278" y="5378183"/>
            <a:ext cx="1579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has interval extent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A46A387-3DEF-2222-DE83-C2D11C9DB326}"/>
              </a:ext>
            </a:extLst>
          </p:cNvPr>
          <p:cNvSpPr/>
          <p:nvPr/>
        </p:nvSpPr>
        <p:spPr>
          <a:xfrm>
            <a:off x="10519204" y="2881225"/>
            <a:ext cx="1259081" cy="41813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A965AE7-7500-17CA-9C61-C31837CA6F0E}"/>
              </a:ext>
            </a:extLst>
          </p:cNvPr>
          <p:cNvGrpSpPr/>
          <p:nvPr/>
        </p:nvGrpSpPr>
        <p:grpSpPr>
          <a:xfrm>
            <a:off x="10478643" y="1117709"/>
            <a:ext cx="1259081" cy="418136"/>
            <a:chOff x="10342844" y="1641738"/>
            <a:chExt cx="1259081" cy="418136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353A03E7-B85D-6C4C-A2FA-5A5FB2938C17}"/>
                </a:ext>
              </a:extLst>
            </p:cNvPr>
            <p:cNvSpPr/>
            <p:nvPr/>
          </p:nvSpPr>
          <p:spPr>
            <a:xfrm>
              <a:off x="10342844" y="1641738"/>
              <a:ext cx="1259081" cy="41813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33D7FD09-8530-6135-C648-B7535E3A799A}"/>
                </a:ext>
              </a:extLst>
            </p:cNvPr>
            <p:cNvSpPr txBox="1"/>
            <p:nvPr/>
          </p:nvSpPr>
          <p:spPr>
            <a:xfrm>
              <a:off x="10558088" y="1658859"/>
              <a:ext cx="870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decimal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5F54390-65C9-C804-F127-A0F2A7F40EFC}"/>
              </a:ext>
            </a:extLst>
          </p:cNvPr>
          <p:cNvGrpSpPr/>
          <p:nvPr/>
        </p:nvGrpSpPr>
        <p:grpSpPr>
          <a:xfrm>
            <a:off x="10429710" y="3792455"/>
            <a:ext cx="1448806" cy="418136"/>
            <a:chOff x="10103906" y="3792455"/>
            <a:chExt cx="1448806" cy="418136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EA374C11-3992-2FB2-79CE-F809B67FCF5A}"/>
                </a:ext>
              </a:extLst>
            </p:cNvPr>
            <p:cNvSpPr/>
            <p:nvPr/>
          </p:nvSpPr>
          <p:spPr>
            <a:xfrm>
              <a:off x="10103906" y="3792455"/>
              <a:ext cx="1448806" cy="41813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158F006B-3166-1941-7231-7AFEECE096D6}"/>
                </a:ext>
              </a:extLst>
            </p:cNvPr>
            <p:cNvSpPr txBox="1"/>
            <p:nvPr/>
          </p:nvSpPr>
          <p:spPr>
            <a:xfrm>
              <a:off x="10152839" y="3806880"/>
              <a:ext cx="962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       date</a:t>
              </a:r>
            </a:p>
          </p:txBody>
        </p:sp>
      </p:grp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05CC20F5-9712-BE2C-A5D2-1BCB51846075}"/>
              </a:ext>
            </a:extLst>
          </p:cNvPr>
          <p:cNvSpPr/>
          <p:nvPr/>
        </p:nvSpPr>
        <p:spPr>
          <a:xfrm>
            <a:off x="6171067" y="6058628"/>
            <a:ext cx="1448806" cy="41813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FF83B74-D163-4DA4-DCC7-38C4DE815461}"/>
              </a:ext>
            </a:extLst>
          </p:cNvPr>
          <p:cNvSpPr txBox="1"/>
          <p:nvPr/>
        </p:nvSpPr>
        <p:spPr>
          <a:xfrm>
            <a:off x="6220000" y="6073053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     date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8D075E15-99F7-4A46-6D4D-701F6492CCF3}"/>
              </a:ext>
            </a:extLst>
          </p:cNvPr>
          <p:cNvSpPr txBox="1"/>
          <p:nvPr/>
        </p:nvSpPr>
        <p:spPr>
          <a:xfrm>
            <a:off x="4918073" y="5856347"/>
            <a:ext cx="2252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has date value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EB7B81A-720C-989A-045B-E77DFC566D76}"/>
              </a:ext>
            </a:extLst>
          </p:cNvPr>
          <p:cNvSpPr txBox="1"/>
          <p:nvPr/>
        </p:nvSpPr>
        <p:spPr>
          <a:xfrm>
            <a:off x="9224023" y="3606637"/>
            <a:ext cx="2252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has date value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2D77F041-6620-FE4E-4F30-636B11BB2149}"/>
              </a:ext>
            </a:extLst>
          </p:cNvPr>
          <p:cNvSpPr txBox="1"/>
          <p:nvPr/>
        </p:nvSpPr>
        <p:spPr>
          <a:xfrm>
            <a:off x="9658156" y="1916206"/>
            <a:ext cx="2252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has alt value</a:t>
            </a: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411544F-1ABF-AB25-4294-97AA4021E18C}"/>
              </a:ext>
            </a:extLst>
          </p:cNvPr>
          <p:cNvGrpSpPr/>
          <p:nvPr/>
        </p:nvGrpSpPr>
        <p:grpSpPr>
          <a:xfrm>
            <a:off x="10823301" y="2045160"/>
            <a:ext cx="1259081" cy="418136"/>
            <a:chOff x="10342844" y="2464342"/>
            <a:chExt cx="1259081" cy="418136"/>
          </a:xfrm>
        </p:grpSpPr>
        <p:sp>
          <p:nvSpPr>
            <p:cNvPr id="182" name="Rectangle: Rounded Corners 181">
              <a:extLst>
                <a:ext uri="{FF2B5EF4-FFF2-40B4-BE49-F238E27FC236}">
                  <a16:creationId xmlns:a16="http://schemas.microsoft.com/office/drawing/2014/main" id="{44F01C1D-E390-D96E-57CB-47EBF88D0128}"/>
                </a:ext>
              </a:extLst>
            </p:cNvPr>
            <p:cNvSpPr/>
            <p:nvPr/>
          </p:nvSpPr>
          <p:spPr>
            <a:xfrm>
              <a:off x="10342844" y="2464342"/>
              <a:ext cx="1259081" cy="41813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4AA46D76-7A8C-3E00-3773-6C25A28811FB}"/>
                </a:ext>
              </a:extLst>
            </p:cNvPr>
            <p:cNvSpPr txBox="1"/>
            <p:nvPr/>
          </p:nvSpPr>
          <p:spPr>
            <a:xfrm>
              <a:off x="10365875" y="249462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</p:grp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59D4388-8D5F-045E-9DF3-52615269E7FD}"/>
              </a:ext>
            </a:extLst>
          </p:cNvPr>
          <p:cNvCxnSpPr>
            <a:cxnSpLocks/>
            <a:stCxn id="3" idx="3"/>
            <a:endCxn id="182" idx="1"/>
          </p:cNvCxnSpPr>
          <p:nvPr/>
        </p:nvCxnSpPr>
        <p:spPr>
          <a:xfrm flipV="1">
            <a:off x="9406668" y="2254228"/>
            <a:ext cx="1416633" cy="1491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F11B6E3A-626C-2C18-712C-DD77143186A6}"/>
              </a:ext>
            </a:extLst>
          </p:cNvPr>
          <p:cNvSpPr/>
          <p:nvPr/>
        </p:nvSpPr>
        <p:spPr>
          <a:xfrm>
            <a:off x="9170629" y="4638664"/>
            <a:ext cx="1259081" cy="41813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C6176B02-798D-479D-1A51-8897FD1BE6E1}"/>
              </a:ext>
            </a:extLst>
          </p:cNvPr>
          <p:cNvSpPr/>
          <p:nvPr/>
        </p:nvSpPr>
        <p:spPr>
          <a:xfrm>
            <a:off x="8578266" y="6233317"/>
            <a:ext cx="1259081" cy="41813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4C0C0BB5-A2D9-D151-A705-4412E4A7E4E5}"/>
              </a:ext>
            </a:extLst>
          </p:cNvPr>
          <p:cNvCxnSpPr>
            <a:cxnSpLocks/>
            <a:endCxn id="202" idx="1"/>
          </p:cNvCxnSpPr>
          <p:nvPr/>
        </p:nvCxnSpPr>
        <p:spPr>
          <a:xfrm>
            <a:off x="7284201" y="5026621"/>
            <a:ext cx="1782661" cy="54514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: Rounded Corners 201">
            <a:extLst>
              <a:ext uri="{FF2B5EF4-FFF2-40B4-BE49-F238E27FC236}">
                <a16:creationId xmlns:a16="http://schemas.microsoft.com/office/drawing/2014/main" id="{B6B3AC3D-9C6A-5843-DEF1-068ABCFAEC8C}"/>
              </a:ext>
            </a:extLst>
          </p:cNvPr>
          <p:cNvSpPr/>
          <p:nvPr/>
        </p:nvSpPr>
        <p:spPr>
          <a:xfrm>
            <a:off x="9066862" y="5362699"/>
            <a:ext cx="1259081" cy="41813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D76D7B4A-6307-F64C-39A9-FEDD0615D7A0}"/>
              </a:ext>
            </a:extLst>
          </p:cNvPr>
          <p:cNvSpPr txBox="1"/>
          <p:nvPr/>
        </p:nvSpPr>
        <p:spPr>
          <a:xfrm>
            <a:off x="8051742" y="4999040"/>
            <a:ext cx="2252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has alt 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E4026-2B25-26DD-E65B-69734C757932}"/>
              </a:ext>
            </a:extLst>
          </p:cNvPr>
          <p:cNvSpPr txBox="1"/>
          <p:nvPr/>
        </p:nvSpPr>
        <p:spPr>
          <a:xfrm>
            <a:off x="11017465" y="2060039"/>
            <a:ext cx="87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decimal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DEAE4E-D8CB-C89E-5338-C1A9F9C6C9A4}"/>
              </a:ext>
            </a:extLst>
          </p:cNvPr>
          <p:cNvSpPr txBox="1"/>
          <p:nvPr/>
        </p:nvSpPr>
        <p:spPr>
          <a:xfrm>
            <a:off x="10713368" y="2887671"/>
            <a:ext cx="87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decimal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E7C5A-6630-376B-884F-AE3AA5A024AE}"/>
              </a:ext>
            </a:extLst>
          </p:cNvPr>
          <p:cNvSpPr txBox="1"/>
          <p:nvPr/>
        </p:nvSpPr>
        <p:spPr>
          <a:xfrm>
            <a:off x="9360562" y="4647827"/>
            <a:ext cx="87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decimal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798AE2-52DF-EC3F-4B30-6678A236EB78}"/>
              </a:ext>
            </a:extLst>
          </p:cNvPr>
          <p:cNvSpPr txBox="1"/>
          <p:nvPr/>
        </p:nvSpPr>
        <p:spPr>
          <a:xfrm>
            <a:off x="9265030" y="5373845"/>
            <a:ext cx="87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decimal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D4847-E61C-D605-99E6-D786D659DC82}"/>
              </a:ext>
            </a:extLst>
          </p:cNvPr>
          <p:cNvSpPr txBox="1"/>
          <p:nvPr/>
        </p:nvSpPr>
        <p:spPr>
          <a:xfrm>
            <a:off x="8769300" y="6271900"/>
            <a:ext cx="87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decimal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979C4B-E09C-DF05-8FEB-101A7FC7A389}"/>
              </a:ext>
            </a:extLst>
          </p:cNvPr>
          <p:cNvSpPr txBox="1"/>
          <p:nvPr/>
        </p:nvSpPr>
        <p:spPr>
          <a:xfrm>
            <a:off x="890092" y="5571604"/>
            <a:ext cx="87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decimal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E68F75-D80C-8E7E-F916-F425AA3F5981}"/>
              </a:ext>
            </a:extLst>
          </p:cNvPr>
          <p:cNvSpPr txBox="1"/>
          <p:nvPr/>
        </p:nvSpPr>
        <p:spPr>
          <a:xfrm>
            <a:off x="11081070" y="5985311"/>
            <a:ext cx="69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Value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761534-3DA7-EA09-1EF1-B8451431BB0E}"/>
              </a:ext>
            </a:extLst>
          </p:cNvPr>
          <p:cNvSpPr txBox="1"/>
          <p:nvPr/>
        </p:nvSpPr>
        <p:spPr>
          <a:xfrm>
            <a:off x="77658" y="35678"/>
            <a:ext cx="4142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*Classes not diagramed due to space constraints</a:t>
            </a:r>
          </a:p>
        </p:txBody>
      </p:sp>
    </p:spTree>
    <p:extLst>
      <p:ext uri="{BB962C8B-B14F-4D97-AF65-F5344CB8AC3E}">
        <p14:creationId xmlns:p14="http://schemas.microsoft.com/office/powerpoint/2010/main" val="2854301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711D2-2D37-B5B9-A41B-F636718F2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25E54-C42F-24CC-CD42-9A2CD1A15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35421-CA56-6DD4-865C-6A8E40755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In this lecture, we outlined foundations on which to begin our study of the intersection of ontology engineering and intelligence analysis</a:t>
            </a:r>
          </a:p>
          <a:p>
            <a:endParaRPr lang="en-US"/>
          </a:p>
          <a:p>
            <a:r>
              <a:rPr lang="en-US"/>
              <a:t>We have witnessed intelligence successes and failures, better and worse definitions of intelligence, and refined the shape of our target definition</a:t>
            </a:r>
          </a:p>
          <a:p>
            <a:endParaRPr lang="en-US"/>
          </a:p>
          <a:p>
            <a:r>
              <a:rPr lang="en-US"/>
              <a:t>We have, lastly, glimpsed design pattern strategies that will aid us in thinking through the complexities of intelligence analysis through an ontological lens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369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C2375-DBD6-05A9-3A4E-38412612E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6A82-FB8F-98A2-1EB5-AC5D7C1A9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1B4FF-2BCD-E6CC-6265-460E1ADD1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tabLst>
                <a:tab pos="3223260" algn="l"/>
              </a:tabLst>
            </a:pPr>
            <a:r>
              <a:rPr lang="en-US" u="sng">
                <a:solidFill>
                  <a:srgbClr val="000000"/>
                </a:solidFill>
                <a:effectLst/>
                <a:ea typeface="Trebuchet MS" panose="020B0703020202090204" pitchFamily="34" charset="0"/>
                <a:cs typeface="Times New Roman" panose="02020603050405020304" pitchFamily="18" charset="0"/>
                <a:hlinkClick r:id="rId2"/>
              </a:rPr>
              <a:t>National Security Intelligence Activity: A Philosophical Analysis</a:t>
            </a:r>
            <a:endParaRPr lang="en-US">
              <a:solidFill>
                <a:srgbClr val="404040"/>
              </a:solidFill>
              <a:ea typeface="Trebuchet MS" panose="020B070302020209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  <a:tabLst>
                <a:tab pos="3223260" algn="l"/>
              </a:tabLst>
            </a:pPr>
            <a:endParaRPr lang="en-US" u="sng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  <a:hlinkClick r:id="rId3"/>
            </a:endParaRPr>
          </a:p>
          <a:p>
            <a:pPr>
              <a:spcBef>
                <a:spcPts val="0"/>
              </a:spcBef>
              <a:spcAft>
                <a:spcPts val="600"/>
              </a:spcAft>
              <a:tabLst>
                <a:tab pos="3223260" algn="l"/>
              </a:tabLst>
            </a:pPr>
            <a:r>
              <a:rPr lang="en-US" u="sng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Rethinking Intelligence Practices and Processes</a:t>
            </a:r>
            <a:r>
              <a:rPr lang="en-US">
                <a:effectLst/>
              </a:rPr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19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826D7-2845-5233-BAE7-B8B05767F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BA39-D8FD-B9C9-2639-EDA3609DA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Battle of Cannae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A4AEC-268D-71E0-B112-5C128A640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60657"/>
          </a:xfrm>
        </p:spPr>
        <p:txBody>
          <a:bodyPr/>
          <a:lstStyle/>
          <a:p>
            <a:r>
              <a:rPr lang="en-US"/>
              <a:t>As the Romans pushed the center, Hannibal’s weakest troops gave ground and the elite troops moved to encircle the Roman army </a:t>
            </a:r>
          </a:p>
          <a:p>
            <a:endParaRPr lang="en-US"/>
          </a:p>
          <a:p>
            <a:r>
              <a:rPr lang="en-US"/>
              <a:t>60,000 Roman soldiers </a:t>
            </a:r>
            <a:br>
              <a:rPr lang="en-US"/>
            </a:br>
            <a:r>
              <a:rPr lang="en-US"/>
              <a:t>were killed in this battle</a:t>
            </a:r>
          </a:p>
          <a:p>
            <a:endParaRPr lang="en-US"/>
          </a:p>
          <a:p>
            <a:r>
              <a:rPr lang="en-US"/>
              <a:t>~20% of adult male</a:t>
            </a:r>
            <a:br>
              <a:rPr lang="en-US"/>
            </a:br>
            <a:r>
              <a:rPr lang="en-US"/>
              <a:t>Roman population</a:t>
            </a:r>
          </a:p>
        </p:txBody>
      </p:sp>
      <p:pic>
        <p:nvPicPr>
          <p:cNvPr id="4" name="Picture 3" descr="A diagram of a roman attack&#10;&#10;Description automatically generated">
            <a:extLst>
              <a:ext uri="{FF2B5EF4-FFF2-40B4-BE49-F238E27FC236}">
                <a16:creationId xmlns:a16="http://schemas.microsoft.com/office/drawing/2014/main" id="{BF0E737D-0273-5C39-697C-3A5D9615E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046" b="11961"/>
          <a:stretch/>
        </p:blipFill>
        <p:spPr>
          <a:xfrm>
            <a:off x="4835010" y="2922494"/>
            <a:ext cx="7267343" cy="37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18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26C27-315E-3F7F-AB42-7122C1E70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Japan Invades the Philippines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DE5D2-C988-36DC-D236-154A44237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1693"/>
          </a:xfrm>
        </p:spPr>
        <p:txBody>
          <a:bodyPr>
            <a:normAutofit/>
          </a:bodyPr>
          <a:lstStyle/>
          <a:p>
            <a:r>
              <a:rPr lang="en-US"/>
              <a:t>1942 during World War II, just after the U.S. had entered the war</a:t>
            </a:r>
          </a:p>
          <a:p>
            <a:endParaRPr lang="en-US"/>
          </a:p>
          <a:p>
            <a:r>
              <a:rPr lang="en-US"/>
              <a:t>Douglas MacArthur, commander of the United States Armed Forces in the Far East, stationed in the Philippines, was forced to retreat</a:t>
            </a:r>
          </a:p>
          <a:p>
            <a:endParaRPr lang="en-US"/>
          </a:p>
          <a:p>
            <a:r>
              <a:rPr lang="en-US"/>
              <a:t>Long-term strategic planning by Japanese military resulted in spies infilitrating U.S. and Philippine organizations  </a:t>
            </a:r>
          </a:p>
          <a:p>
            <a:endParaRPr lang="en-US"/>
          </a:p>
          <a:p>
            <a:r>
              <a:rPr lang="en-US"/>
              <a:t>For example, it is reported that a gardner for the Philippine governor was a high-ranking Japanese military officer</a:t>
            </a:r>
          </a:p>
        </p:txBody>
      </p:sp>
    </p:spTree>
    <p:extLst>
      <p:ext uri="{BB962C8B-B14F-4D97-AF65-F5344CB8AC3E}">
        <p14:creationId xmlns:p14="http://schemas.microsoft.com/office/powerpoint/2010/main" val="160376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ewspaper with a group of people&#10;&#10;Description automatically generated">
            <a:extLst>
              <a:ext uri="{FF2B5EF4-FFF2-40B4-BE49-F238E27FC236}">
                <a16:creationId xmlns:a16="http://schemas.microsoft.com/office/drawing/2014/main" id="{0E7E5850-1C9E-6B16-E613-393DFA009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93" y="161673"/>
            <a:ext cx="11651413" cy="653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22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25D5-5960-049E-30B9-B73DF68E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Double-Edged Sword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53DF7-DA02-6A1B-5590-F13C5ACAB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4467"/>
          </a:xfrm>
        </p:spPr>
        <p:txBody>
          <a:bodyPr>
            <a:normAutofit/>
          </a:bodyPr>
          <a:lstStyle/>
          <a:p>
            <a:r>
              <a:rPr lang="en-US"/>
              <a:t>These examples illustrate both intelligence analysis </a:t>
            </a:r>
            <a:r>
              <a:rPr lang="en-US" b="1">
                <a:solidFill>
                  <a:srgbClr val="FF0000"/>
                </a:solidFill>
              </a:rPr>
              <a:t>failures</a:t>
            </a:r>
            <a:r>
              <a:rPr lang="en-US"/>
              <a:t> and </a:t>
            </a:r>
            <a:r>
              <a:rPr lang="en-US" b="1">
                <a:solidFill>
                  <a:schemeClr val="accent6"/>
                </a:solidFill>
              </a:rPr>
              <a:t>successes</a:t>
            </a:r>
            <a:r>
              <a:rPr lang="en-US"/>
              <a:t> </a:t>
            </a:r>
          </a:p>
          <a:p>
            <a:endParaRPr lang="en-US"/>
          </a:p>
          <a:p>
            <a:r>
              <a:rPr lang="en-US"/>
              <a:t>The </a:t>
            </a:r>
            <a:r>
              <a:rPr lang="en-US" b="1">
                <a:solidFill>
                  <a:srgbClr val="FF0000"/>
                </a:solidFill>
              </a:rPr>
              <a:t>failure</a:t>
            </a:r>
            <a:r>
              <a:rPr lang="en-US"/>
              <a:t> of Roman consuls to acquire and leverage intelligence while battling Hannibal was compounded by Hannibal’s proclivity for </a:t>
            </a:r>
            <a:r>
              <a:rPr lang="en-US" b="1">
                <a:solidFill>
                  <a:schemeClr val="accent6"/>
                </a:solidFill>
              </a:rPr>
              <a:t>leveraging intelligence </a:t>
            </a:r>
          </a:p>
          <a:p>
            <a:endParaRPr lang="en-US"/>
          </a:p>
          <a:p>
            <a:r>
              <a:rPr lang="en-US"/>
              <a:t>The intelligence </a:t>
            </a:r>
            <a:r>
              <a:rPr lang="en-US" b="1">
                <a:solidFill>
                  <a:srgbClr val="FF0000"/>
                </a:solidFill>
              </a:rPr>
              <a:t>failures</a:t>
            </a:r>
            <a:r>
              <a:rPr lang="en-US"/>
              <a:t> of the U.S. and Philippine military forces were magnified by the long-term </a:t>
            </a:r>
            <a:r>
              <a:rPr lang="en-US" b="1">
                <a:solidFill>
                  <a:schemeClr val="accent6"/>
                </a:solidFill>
              </a:rPr>
              <a:t>intelligence strategies </a:t>
            </a:r>
            <a:r>
              <a:rPr lang="en-US"/>
              <a:t>deployed by the Japanese military</a:t>
            </a:r>
          </a:p>
        </p:txBody>
      </p:sp>
    </p:spTree>
    <p:extLst>
      <p:ext uri="{BB962C8B-B14F-4D97-AF65-F5344CB8AC3E}">
        <p14:creationId xmlns:p14="http://schemas.microsoft.com/office/powerpoint/2010/main" val="192534974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3234</Words>
  <Application>Microsoft Macintosh PowerPoint</Application>
  <PresentationFormat>Widescreen</PresentationFormat>
  <Paragraphs>468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Aptos</vt:lpstr>
      <vt:lpstr>Arial</vt:lpstr>
      <vt:lpstr>Garamond</vt:lpstr>
      <vt:lpstr>Times New Roman</vt:lpstr>
      <vt:lpstr>Trebuchet MS</vt:lpstr>
      <vt:lpstr>1_Office Theme</vt:lpstr>
      <vt:lpstr>Foundations</vt:lpstr>
      <vt:lpstr>Outline</vt:lpstr>
      <vt:lpstr>Outline</vt:lpstr>
      <vt:lpstr>Battle of Cannae </vt:lpstr>
      <vt:lpstr>Battle of Cannae </vt:lpstr>
      <vt:lpstr>Battle of Cannae </vt:lpstr>
      <vt:lpstr>Japan Invades the Philippines </vt:lpstr>
      <vt:lpstr>PowerPoint Presentation</vt:lpstr>
      <vt:lpstr>Double-Edged Sword</vt:lpstr>
      <vt:lpstr>9/11</vt:lpstr>
      <vt:lpstr>9/11</vt:lpstr>
      <vt:lpstr>Double-Edged Sword</vt:lpstr>
      <vt:lpstr>Outline</vt:lpstr>
      <vt:lpstr>“Intelligence” in Natural Language</vt:lpstr>
      <vt:lpstr>“Intelligence” for our Purposes</vt:lpstr>
      <vt:lpstr>Sample Characterizations of Intelligence</vt:lpstr>
      <vt:lpstr>Sample Characterizations of Intelligence</vt:lpstr>
      <vt:lpstr>Definition Construction 101</vt:lpstr>
      <vt:lpstr>Definition Construction 101</vt:lpstr>
      <vt:lpstr>Definition Construction 101</vt:lpstr>
      <vt:lpstr>Definition Construction 101</vt:lpstr>
      <vt:lpstr>Definitions 101</vt:lpstr>
      <vt:lpstr>Evaluating Definitions</vt:lpstr>
      <vt:lpstr>Evaluating Definitions</vt:lpstr>
      <vt:lpstr>Evaluating Definitions</vt:lpstr>
      <vt:lpstr>Joint Publication 2.0 Definitions</vt:lpstr>
      <vt:lpstr>Joint Publication 2.0 Definition</vt:lpstr>
      <vt:lpstr>Joint Publication 2.0 Definition</vt:lpstr>
      <vt:lpstr>Joint Publication 2.0 Definition</vt:lpstr>
      <vt:lpstr>Joint Publication 2.0 Definition</vt:lpstr>
      <vt:lpstr>Joint Publication 2.0 Definition</vt:lpstr>
      <vt:lpstr>Joint Publication 2.0 Definition</vt:lpstr>
      <vt:lpstr>Joint Publication 2.0 Definition</vt:lpstr>
      <vt:lpstr>Joint Publication 2.0 Definition</vt:lpstr>
      <vt:lpstr>Joint Publication 2.0 Definition</vt:lpstr>
      <vt:lpstr>Joint Publication 2.0 Definition</vt:lpstr>
      <vt:lpstr>Complicating our Terms</vt:lpstr>
      <vt:lpstr>Complicating our Terms</vt:lpstr>
      <vt:lpstr>Complicating our Terms</vt:lpstr>
      <vt:lpstr>Outline</vt:lpstr>
      <vt:lpstr>Competency Question</vt:lpstr>
      <vt:lpstr>Three Drone Border Crossing Scenarios</vt:lpstr>
      <vt:lpstr>Ontology Design</vt:lpstr>
      <vt:lpstr>Ontology Design</vt:lpstr>
      <vt:lpstr>Definition of Boundary</vt:lpstr>
      <vt:lpstr>Ontology Design</vt:lpstr>
      <vt:lpstr>Definition of Geographic Region</vt:lpstr>
      <vt:lpstr>Representing Borders</vt:lpstr>
      <vt:lpstr>Ontology Design</vt:lpstr>
      <vt:lpstr>Definitions of Drone, Motion</vt:lpstr>
      <vt:lpstr>Process Profile, Definition of Speed</vt:lpstr>
      <vt:lpstr>Ontology Design</vt:lpstr>
      <vt:lpstr>Definition of Spatiotemporal Region</vt:lpstr>
      <vt:lpstr>Representing Drone Motion</vt:lpstr>
      <vt:lpstr>Summary </vt:lpstr>
      <vt:lpstr>Readings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Beverley</dc:creator>
  <cp:lastModifiedBy>John Beverley</cp:lastModifiedBy>
  <cp:revision>1</cp:revision>
  <dcterms:created xsi:type="dcterms:W3CDTF">2024-08-27T19:17:47Z</dcterms:created>
  <dcterms:modified xsi:type="dcterms:W3CDTF">2024-08-27T19:19:13Z</dcterms:modified>
</cp:coreProperties>
</file>